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003462"/>
        </a:solid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b="1" sz="3600">
                <a:solidFill>
                  <a:srgbClr val="FFFFFF"/>
                </a:solidFill>
              </a:defRPr>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FFFFFF"/>
                </a:solidFill>
              </a:defRPr>
            </a:lvl1pPr>
          </a:lstStyle>
          <a:p>
            <a:pPr/>
            <a:r>
              <a:t>Presentation Title</a:t>
            </a:r>
          </a:p>
        </p:txBody>
      </p:sp>
      <p:sp>
        <p:nvSpPr>
          <p:cNvPr id="13" name="Body Level One…"/>
          <p:cNvSpPr txBox="1"/>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b="1" sz="5500">
                <a:solidFill>
                  <a:schemeClr val="accent1"/>
                </a:solidFill>
              </a:defRPr>
            </a:lvl1pPr>
            <a:lvl2pPr marL="0" indent="457200" defTabSz="825500">
              <a:lnSpc>
                <a:spcPct val="100000"/>
              </a:lnSpc>
              <a:spcBef>
                <a:spcPts val="0"/>
              </a:spcBef>
              <a:buSzTx/>
              <a:buNone/>
              <a:defRPr b="1" sz="5500">
                <a:solidFill>
                  <a:schemeClr val="accent1"/>
                </a:solidFill>
              </a:defRPr>
            </a:lvl2pPr>
            <a:lvl3pPr marL="0" indent="914400" defTabSz="825500">
              <a:lnSpc>
                <a:spcPct val="100000"/>
              </a:lnSpc>
              <a:spcBef>
                <a:spcPts val="0"/>
              </a:spcBef>
              <a:buSzTx/>
              <a:buNone/>
              <a:defRPr b="1" sz="5500">
                <a:solidFill>
                  <a:schemeClr val="accent1"/>
                </a:solidFill>
              </a:defRPr>
            </a:lvl3pPr>
            <a:lvl4pPr marL="0" indent="1371600" defTabSz="825500">
              <a:lnSpc>
                <a:spcPct val="100000"/>
              </a:lnSpc>
              <a:spcBef>
                <a:spcPts val="0"/>
              </a:spcBef>
              <a:buSzTx/>
              <a:buNone/>
              <a:defRPr b="1" sz="5500">
                <a:solidFill>
                  <a:schemeClr val="accent1"/>
                </a:solidFill>
              </a:defRPr>
            </a:lvl4pPr>
            <a:lvl5pPr marL="0" indent="1828800" defTabSz="825500">
              <a:lnSpc>
                <a:spcPct val="100000"/>
              </a:lnSpc>
              <a:spcBef>
                <a:spcPts val="0"/>
              </a:spcBef>
              <a:buSzTx/>
              <a:buNone/>
              <a:defRPr b="1" sz="5500">
                <a:solidFill>
                  <a:schemeClr val="accent1"/>
                </a:solidFill>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solidFill>
                  <a:schemeClr val="accent1">
                    <a:hueOff val="114395"/>
                    <a:lumOff val="-24975"/>
                  </a:schemeClr>
                </a:solidFill>
              </a:defRPr>
            </a:lvl1pPr>
            <a:lvl2pPr marL="0" indent="457200" algn="ctr">
              <a:lnSpc>
                <a:spcPct val="80000"/>
              </a:lnSpc>
              <a:spcBef>
                <a:spcPts val="0"/>
              </a:spcBef>
              <a:buSzTx/>
              <a:buNone/>
              <a:defRPr b="1" spc="-250" sz="25000">
                <a:solidFill>
                  <a:schemeClr val="accent1">
                    <a:hueOff val="114395"/>
                    <a:lumOff val="-24975"/>
                  </a:schemeClr>
                </a:solidFill>
              </a:defRPr>
            </a:lvl2pPr>
            <a:lvl3pPr marL="0" indent="914400" algn="ctr">
              <a:lnSpc>
                <a:spcPct val="80000"/>
              </a:lnSpc>
              <a:spcBef>
                <a:spcPts val="0"/>
              </a:spcBef>
              <a:buSzTx/>
              <a:buNone/>
              <a:defRPr b="1" spc="-250" sz="25000">
                <a:solidFill>
                  <a:schemeClr val="accent1">
                    <a:hueOff val="114395"/>
                    <a:lumOff val="-24975"/>
                  </a:schemeClr>
                </a:solidFill>
              </a:defRPr>
            </a:lvl3pPr>
            <a:lvl4pPr marL="0" indent="1371600" algn="ctr">
              <a:lnSpc>
                <a:spcPct val="80000"/>
              </a:lnSpc>
              <a:spcBef>
                <a:spcPts val="0"/>
              </a:spcBef>
              <a:buSzTx/>
              <a:buNone/>
              <a:defRPr b="1" spc="-250" sz="25000">
                <a:solidFill>
                  <a:schemeClr val="accent1">
                    <a:hueOff val="114395"/>
                    <a:lumOff val="-24975"/>
                  </a:schemeClr>
                </a:solidFill>
              </a:defRPr>
            </a:lvl4pPr>
            <a:lvl5pPr marL="0" indent="1828800" algn="ctr">
              <a:lnSpc>
                <a:spcPct val="80000"/>
              </a:lnSpc>
              <a:spcBef>
                <a:spcPts val="0"/>
              </a:spcBef>
              <a:buSzTx/>
              <a:buNone/>
              <a:defRPr b="1" spc="-250" sz="25000">
                <a:solidFill>
                  <a:schemeClr val="accent1">
                    <a:hueOff val="114395"/>
                    <a:lumOff val="-24975"/>
                  </a:schemeClr>
                </a:solidFill>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617931575_1991x1322.jpg"/>
          <p:cNvSpPr/>
          <p:nvPr>
            <p:ph type="pic" sz="quarter" idx="21"/>
          </p:nvPr>
        </p:nvSpPr>
        <p:spPr>
          <a:xfrm>
            <a:off x="15436504" y="1270000"/>
            <a:ext cx="8167167" cy="5422900"/>
          </a:xfrm>
          <a:prstGeom prst="rect">
            <a:avLst/>
          </a:prstGeom>
        </p:spPr>
        <p:txBody>
          <a:bodyPr lIns="91439" tIns="45719" rIns="91439" bIns="45719">
            <a:noAutofit/>
          </a:bodyPr>
          <a:lstStyle/>
          <a:p>
            <a:pPr/>
          </a:p>
        </p:txBody>
      </p:sp>
      <p:sp>
        <p:nvSpPr>
          <p:cNvPr id="125" name="740627569_2880x1920.jpg"/>
          <p:cNvSpPr/>
          <p:nvPr>
            <p:ph type="pic" sz="quarter" idx="22"/>
          </p:nvPr>
        </p:nvSpPr>
        <p:spPr>
          <a:xfrm>
            <a:off x="15461772" y="7085972"/>
            <a:ext cx="8148414" cy="5432276"/>
          </a:xfrm>
          <a:prstGeom prst="rect">
            <a:avLst/>
          </a:prstGeom>
        </p:spPr>
        <p:txBody>
          <a:bodyPr lIns="91439" tIns="45719" rIns="91439" bIns="45719">
            <a:noAutofit/>
          </a:bodyPr>
          <a:lstStyle/>
          <a:p>
            <a:pPr/>
          </a:p>
        </p:txBody>
      </p:sp>
      <p:sp>
        <p:nvSpPr>
          <p:cNvPr id="126" name="996267730_2880x1920.jpg"/>
          <p:cNvSpPr/>
          <p:nvPr>
            <p:ph type="pic" idx="23"/>
          </p:nvPr>
        </p:nvSpPr>
        <p:spPr>
          <a:xfrm>
            <a:off x="-124635" y="1270000"/>
            <a:ext cx="16859219" cy="11239479"/>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996267730_2880x1920.jp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740627569_2880x1920.jp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FFFFFF"/>
                </a:solidFill>
              </a:defRPr>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457200" defTabSz="825500">
              <a:lnSpc>
                <a:spcPct val="100000"/>
              </a:lnSpc>
              <a:spcBef>
                <a:spcPts val="0"/>
              </a:spcBef>
              <a:buSzTx/>
              <a:buNone/>
              <a:defRPr b="1" sz="5500">
                <a:solidFill>
                  <a:srgbClr val="FFFFFF"/>
                </a:solidFill>
              </a:defRPr>
            </a:lvl2pPr>
            <a:lvl3pPr marL="0" indent="914400" defTabSz="825500">
              <a:lnSpc>
                <a:spcPct val="100000"/>
              </a:lnSpc>
              <a:spcBef>
                <a:spcPts val="0"/>
              </a:spcBef>
              <a:buSzTx/>
              <a:buNone/>
              <a:defRPr b="1" sz="5500">
                <a:solidFill>
                  <a:srgbClr val="FFFFFF"/>
                </a:solidFill>
              </a:defRPr>
            </a:lvl3pPr>
            <a:lvl4pPr marL="0" indent="1371600" defTabSz="825500">
              <a:lnSpc>
                <a:spcPct val="100000"/>
              </a:lnSpc>
              <a:spcBef>
                <a:spcPts val="0"/>
              </a:spcBef>
              <a:buSzTx/>
              <a:buNone/>
              <a:defRPr b="1" sz="5500">
                <a:solidFill>
                  <a:srgbClr val="FFFFFF"/>
                </a:solidFill>
              </a:defRPr>
            </a:lvl4pPr>
            <a:lvl5pPr marL="0" indent="1828800" defTabSz="825500">
              <a:lnSpc>
                <a:spcPct val="100000"/>
              </a:lnSpc>
              <a:spcBef>
                <a:spcPts val="0"/>
              </a:spcBef>
              <a:buSzTx/>
              <a:buNone/>
              <a:defRPr b="1" sz="5500">
                <a:solidFill>
                  <a:srgbClr val="FFFFFF"/>
                </a:solidFill>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136959463_1989x1321.jpg"/>
          <p:cNvSpPr/>
          <p:nvPr>
            <p:ph type="pic" idx="21"/>
          </p:nvPr>
        </p:nvSpPr>
        <p:spPr>
          <a:xfrm>
            <a:off x="9226574" y="1270000"/>
            <a:ext cx="16840152" cy="11184435"/>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17931575_1991x1322.jpg"/>
          <p:cNvSpPr/>
          <p:nvPr>
            <p:ph type="pic" idx="22"/>
          </p:nvPr>
        </p:nvSpPr>
        <p:spPr>
          <a:xfrm>
            <a:off x="8432800" y="1263848"/>
            <a:ext cx="16850011" cy="11188205"/>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solidFill>
          <a:srgbClr val="003462"/>
        </a:solidFill>
      </p:bgPr>
    </p:bg>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FFFFFF"/>
                </a:solidFill>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 Id="rId3" Type="http://schemas.openxmlformats.org/officeDocument/2006/relationships/image" Target="../media/image8.tif"/><Relationship Id="rId4" Type="http://schemas.openxmlformats.org/officeDocument/2006/relationships/image" Target="../media/image9.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 Id="rId3" Type="http://schemas.openxmlformats.org/officeDocument/2006/relationships/image" Target="../media/image8.tif"/><Relationship Id="rId4" Type="http://schemas.openxmlformats.org/officeDocument/2006/relationships/image" Target="../media/image9.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Author and Date"/>
          <p:cNvSpPr txBox="1"/>
          <p:nvPr>
            <p:ph type="body" idx="21"/>
          </p:nvPr>
        </p:nvSpPr>
        <p:spPr>
          <a:prstGeom prst="rect">
            <a:avLst/>
          </a:prstGeom>
        </p:spPr>
        <p:txBody>
          <a:bodyPr/>
          <a:lstStyle/>
          <a:p>
            <a:pPr/>
          </a:p>
        </p:txBody>
      </p:sp>
      <p:sp>
        <p:nvSpPr>
          <p:cNvPr id="152" name="Stats for AI"/>
          <p:cNvSpPr txBox="1"/>
          <p:nvPr>
            <p:ph type="ctrTitle"/>
          </p:nvPr>
        </p:nvSpPr>
        <p:spPr>
          <a:prstGeom prst="rect">
            <a:avLst/>
          </a:prstGeom>
        </p:spPr>
        <p:txBody>
          <a:bodyPr/>
          <a:lstStyle/>
          <a:p>
            <a:pPr/>
            <a:r>
              <a:t>Stats for AI</a:t>
            </a:r>
          </a:p>
        </p:txBody>
      </p:sp>
      <p:sp>
        <p:nvSpPr>
          <p:cNvPr id="153" name="Rishabh Kumar"/>
          <p:cNvSpPr txBox="1"/>
          <p:nvPr>
            <p:ph type="subTitle" sz="quarter" idx="1"/>
          </p:nvPr>
        </p:nvSpPr>
        <p:spPr>
          <a:prstGeom prst="rect">
            <a:avLst/>
          </a:prstGeom>
        </p:spPr>
        <p:txBody>
          <a:bodyPr/>
          <a:lstStyle/>
          <a:p>
            <a:pPr/>
            <a:r>
              <a:t>Rishabh Kumar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Variance       and standard deviation"/>
          <p:cNvSpPr txBox="1"/>
          <p:nvPr>
            <p:ph type="title"/>
          </p:nvPr>
        </p:nvSpPr>
        <p:spPr>
          <a:prstGeom prst="rect">
            <a:avLst/>
          </a:prstGeom>
        </p:spPr>
        <p:txBody>
          <a:bodyPr/>
          <a:lstStyle/>
          <a:p>
            <a:pPr/>
            <a:r>
              <a:t>Variance       and standard deviation</a:t>
            </a:r>
          </a:p>
        </p:txBody>
      </p:sp>
      <p:sp>
        <p:nvSpPr>
          <p:cNvPr id="197" name="Squared mean deviation"/>
          <p:cNvSpPr txBox="1"/>
          <p:nvPr>
            <p:ph type="body" sz="quarter" idx="1"/>
          </p:nvPr>
        </p:nvSpPr>
        <p:spPr>
          <a:xfrm>
            <a:off x="1206500" y="2583637"/>
            <a:ext cx="21971000" cy="1335669"/>
          </a:xfrm>
          <a:prstGeom prst="rect">
            <a:avLst/>
          </a:prstGeom>
        </p:spPr>
        <p:txBody>
          <a:bodyPr/>
          <a:lstStyle>
            <a:lvl1pPr marL="0" indent="0" defTabSz="457200">
              <a:lnSpc>
                <a:spcPct val="100000"/>
              </a:lnSpc>
              <a:spcBef>
                <a:spcPts val="0"/>
              </a:spcBef>
              <a:buSzTx/>
              <a:buNone/>
              <a:defRPr sz="3200">
                <a:solidFill>
                  <a:srgbClr val="333333"/>
                </a:solidFill>
              </a:defRPr>
            </a:lvl1pPr>
          </a:lstStyle>
          <a:p>
            <a:pPr/>
            <a:r>
              <a:t>Squared mean deviation</a:t>
            </a:r>
          </a:p>
        </p:txBody>
      </p:sp>
      <p:pic>
        <p:nvPicPr>
          <p:cNvPr id="198" name="Image" descr="Image"/>
          <p:cNvPicPr>
            <a:picLocks noChangeAspect="1"/>
          </p:cNvPicPr>
          <p:nvPr/>
        </p:nvPicPr>
        <p:blipFill>
          <a:blip r:embed="rId2">
            <a:extLst/>
          </a:blip>
          <a:stretch>
            <a:fillRect/>
          </a:stretch>
        </p:blipFill>
        <p:spPr>
          <a:xfrm>
            <a:off x="17649428" y="3211997"/>
            <a:ext cx="6809255" cy="2546238"/>
          </a:xfrm>
          <a:prstGeom prst="rect">
            <a:avLst/>
          </a:prstGeom>
          <a:ln w="12700">
            <a:miter lim="400000"/>
          </a:ln>
        </p:spPr>
      </p:pic>
      <p:graphicFrame>
        <p:nvGraphicFramePr>
          <p:cNvPr id="199" name="Table"/>
          <p:cNvGraphicFramePr/>
          <p:nvPr/>
        </p:nvGraphicFramePr>
        <p:xfrm>
          <a:off x="1796659" y="4372234"/>
          <a:ext cx="16020893" cy="802125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629890"/>
                <a:gridCol w="4432058"/>
                <a:gridCol w="4432058"/>
                <a:gridCol w="4514184"/>
              </a:tblGrid>
              <a:tr h="1334758">
                <a:tc>
                  <a:txBody>
                    <a:bodyPr/>
                    <a:lstStyle/>
                    <a:p>
                      <a:pPr defTabSz="457200"/>
                      <a:r>
                        <a:rPr i="1" sz="3200">
                          <a:solidFill>
                            <a:srgbClr val="333333"/>
                          </a:solidFill>
                          <a:latin typeface="Helvetica"/>
                          <a:ea typeface="Helvetica"/>
                          <a:cs typeface="Helvetica"/>
                          <a:sym typeface="Helvetica"/>
                        </a:rPr>
                        <a:t>i</a:t>
                      </a:r>
                    </a:p>
                  </a:txBody>
                  <a:tcPr marL="165100" marR="165100" marT="76200" marB="76200" anchor="ctr" anchorCtr="0" horzOverflow="overflow">
                    <a:solidFill>
                      <a:srgbClr val="FFFFFF"/>
                    </a:solidFill>
                  </a:tcPr>
                </a:tc>
                <a:tc>
                  <a:txBody>
                    <a:bodyPr/>
                    <a:lstStyle/>
                    <a:p>
                      <a:pPr defTabSz="2438338">
                        <a:lnSpc>
                          <a:spcPct val="90000"/>
                        </a:lnSpc>
                        <a:spcBef>
                          <a:spcPts val="4500"/>
                        </a:spcBef>
                        <a:defRPr sz="4800"/>
                      </a:pPr>
                      <a:r>
                        <a:t>Xi</a:t>
                      </a:r>
                      <a:r>
                        <a:rPr baseline="-5999"/>
                        <a:t> Value</a:t>
                      </a:r>
                    </a:p>
                  </a:txBody>
                  <a:tcPr marL="165100" marR="165100" marT="76200" marB="76200" anchor="ctr" anchorCtr="0" horzOverflow="overflow">
                    <a:solidFill>
                      <a:srgbClr val="FFFFFF"/>
                    </a:solidFill>
                  </a:tcPr>
                </a:tc>
                <a:tc>
                  <a:txBody>
                    <a:bodyPr/>
                    <a:lstStyle/>
                    <a:p>
                      <a:pPr defTabSz="2438338">
                        <a:lnSpc>
                          <a:spcPct val="90000"/>
                        </a:lnSpc>
                        <a:spcBef>
                          <a:spcPts val="4500"/>
                        </a:spcBef>
                        <a:defRPr sz="4800"/>
                      </a:pPr>
                      <a:r>
                        <a:t>X</a:t>
                      </a:r>
                      <a:r>
                        <a:rPr baseline="-5999"/>
                        <a:t>i</a:t>
                      </a:r>
                      <a:r>
                        <a:t>  -  mean</a:t>
                      </a:r>
                    </a:p>
                  </a:txBody>
                  <a:tcPr marL="165100" marR="165100" marT="76200" marB="76200" anchor="ctr" anchorCtr="0" horzOverflow="overflow">
                    <a:solidFill>
                      <a:srgbClr val="FFFFFF"/>
                    </a:solidFill>
                  </a:tcPr>
                </a:tc>
                <a:tc>
                  <a:txBody>
                    <a:bodyPr/>
                    <a:lstStyle/>
                    <a:p>
                      <a:pPr defTabSz="2438338">
                        <a:lnSpc>
                          <a:spcPct val="90000"/>
                        </a:lnSpc>
                        <a:spcBef>
                          <a:spcPts val="4500"/>
                        </a:spcBef>
                        <a:defRPr sz="4800"/>
                      </a:pPr>
                      <a:r>
                        <a:t>(X</a:t>
                      </a:r>
                      <a:r>
                        <a:rPr baseline="-5999"/>
                        <a:t>i</a:t>
                      </a:r>
                      <a:r>
                        <a:t>  -  mean)^2</a:t>
                      </a:r>
                    </a:p>
                  </a:txBody>
                  <a:tcPr marL="50800" marR="50800" marT="50800" marB="50800" anchor="ctr" anchorCtr="0" horzOverflow="overflow"/>
                </a:tc>
              </a:tr>
              <a:tr h="1334758">
                <a:tc>
                  <a:txBody>
                    <a:bodyPr/>
                    <a:lstStyle/>
                    <a:p>
                      <a:pPr algn="r" defTabSz="457200"/>
                      <a:r>
                        <a:rPr sz="3200">
                          <a:solidFill>
                            <a:srgbClr val="333333"/>
                          </a:solidFill>
                        </a:rPr>
                        <a:t>1</a:t>
                      </a:r>
                    </a:p>
                  </a:txBody>
                  <a:tcPr marL="165100" marR="165100" marT="76200" marB="76200" anchor="ctr" anchorCtr="0" horzOverflow="overflow">
                    <a:solidFill>
                      <a:srgbClr val="FFFFFF"/>
                    </a:solidFill>
                  </a:tcPr>
                </a:tc>
                <a:tc>
                  <a:txBody>
                    <a:bodyPr/>
                    <a:lstStyle/>
                    <a:p>
                      <a:pPr algn="r" defTabSz="457200"/>
                      <a:r>
                        <a:rPr sz="3200">
                          <a:solidFill>
                            <a:srgbClr val="333333"/>
                          </a:solidFill>
                        </a:rPr>
                        <a:t>56</a:t>
                      </a:r>
                    </a:p>
                  </a:txBody>
                  <a:tcPr marL="165100" marR="165100" marT="76200" marB="76200" anchor="ctr" anchorCtr="0" horzOverflow="overflow">
                    <a:solidFill>
                      <a:srgbClr val="FFFFFF"/>
                    </a:solidFill>
                  </a:tcPr>
                </a:tc>
                <a:tc>
                  <a:txBody>
                    <a:bodyPr/>
                    <a:lstStyle/>
                    <a:p>
                      <a:pPr algn="r" defTabSz="457200"/>
                      <a:r>
                        <a:rPr sz="3200">
                          <a:solidFill>
                            <a:srgbClr val="333333"/>
                          </a:solidFill>
                        </a:rPr>
                        <a:t>19.4</a:t>
                      </a:r>
                    </a:p>
                  </a:txBody>
                  <a:tcPr marL="165100" marR="165100" marT="76200" marB="76200" anchor="ctr" anchorCtr="0" horzOverflow="overflow">
                    <a:solidFill>
                      <a:srgbClr val="FFFFFF"/>
                    </a:solidFill>
                  </a:tcPr>
                </a:tc>
                <a:tc>
                  <a:txBody>
                    <a:bodyPr/>
                    <a:lstStyle/>
                    <a:p>
                      <a:pPr algn="r" defTabSz="457200"/>
                      <a:r>
                        <a:rPr sz="3200">
                          <a:solidFill>
                            <a:srgbClr val="333333"/>
                          </a:solidFill>
                        </a:rPr>
                        <a:t>376.36</a:t>
                      </a:r>
                    </a:p>
                  </a:txBody>
                  <a:tcPr marL="165100" marR="165100" marT="76200" marB="76200" anchor="ctr" anchorCtr="0" horzOverflow="overflow">
                    <a:solidFill>
                      <a:srgbClr val="FFFFFF"/>
                    </a:solidFill>
                  </a:tcPr>
                </a:tc>
              </a:tr>
              <a:tr h="1334758">
                <a:tc>
                  <a:txBody>
                    <a:bodyPr/>
                    <a:lstStyle/>
                    <a:p>
                      <a:pPr algn="r" defTabSz="457200"/>
                      <a:r>
                        <a:rPr sz="3200">
                          <a:solidFill>
                            <a:srgbClr val="333333"/>
                          </a:solidFill>
                        </a:rPr>
                        <a:t>2</a:t>
                      </a:r>
                    </a:p>
                  </a:txBody>
                  <a:tcPr marL="165100" marR="165100" marT="76200" marB="76200" anchor="ctr" anchorCtr="0" horzOverflow="overflow">
                    <a:solidFill>
                      <a:srgbClr val="F8F8F8"/>
                    </a:solidFill>
                  </a:tcPr>
                </a:tc>
                <a:tc>
                  <a:txBody>
                    <a:bodyPr/>
                    <a:lstStyle/>
                    <a:p>
                      <a:pPr algn="r" defTabSz="457200"/>
                      <a:r>
                        <a:rPr sz="3200">
                          <a:solidFill>
                            <a:srgbClr val="333333"/>
                          </a:solidFill>
                        </a:rPr>
                        <a:t>31</a:t>
                      </a:r>
                    </a:p>
                  </a:txBody>
                  <a:tcPr marL="165100" marR="165100" marT="76200" marB="76200" anchor="ctr" anchorCtr="0" horzOverflow="overflow">
                    <a:solidFill>
                      <a:srgbClr val="F8F8F8"/>
                    </a:solidFill>
                  </a:tcPr>
                </a:tc>
                <a:tc>
                  <a:txBody>
                    <a:bodyPr/>
                    <a:lstStyle/>
                    <a:p>
                      <a:pPr algn="r" defTabSz="457200"/>
                      <a:r>
                        <a:rPr sz="3200">
                          <a:solidFill>
                            <a:srgbClr val="333333"/>
                          </a:solidFill>
                        </a:rPr>
                        <a:t>-5.6</a:t>
                      </a:r>
                    </a:p>
                  </a:txBody>
                  <a:tcPr marL="165100" marR="165100" marT="76200" marB="76200" anchor="ctr" anchorCtr="0" horzOverflow="overflow">
                    <a:solidFill>
                      <a:srgbClr val="F8F8F8"/>
                    </a:solidFill>
                  </a:tcPr>
                </a:tc>
                <a:tc>
                  <a:txBody>
                    <a:bodyPr/>
                    <a:lstStyle/>
                    <a:p>
                      <a:pPr algn="r" defTabSz="457200"/>
                      <a:r>
                        <a:rPr sz="3200">
                          <a:solidFill>
                            <a:srgbClr val="333333"/>
                          </a:solidFill>
                        </a:rPr>
                        <a:t>31.36</a:t>
                      </a:r>
                    </a:p>
                  </a:txBody>
                  <a:tcPr marL="165100" marR="165100" marT="76200" marB="76200" anchor="ctr" anchorCtr="0" horzOverflow="overflow">
                    <a:solidFill>
                      <a:srgbClr val="F8F8F8"/>
                    </a:solidFill>
                  </a:tcPr>
                </a:tc>
              </a:tr>
              <a:tr h="1334758">
                <a:tc>
                  <a:txBody>
                    <a:bodyPr/>
                    <a:lstStyle/>
                    <a:p>
                      <a:pPr algn="r" defTabSz="457200"/>
                      <a:r>
                        <a:rPr sz="3200">
                          <a:solidFill>
                            <a:srgbClr val="333333"/>
                          </a:solidFill>
                        </a:rPr>
                        <a:t>3</a:t>
                      </a:r>
                    </a:p>
                  </a:txBody>
                  <a:tcPr marL="165100" marR="165100" marT="76200" marB="76200" anchor="ctr" anchorCtr="0" horzOverflow="overflow">
                    <a:solidFill>
                      <a:srgbClr val="FFFFFF"/>
                    </a:solidFill>
                  </a:tcPr>
                </a:tc>
                <a:tc>
                  <a:txBody>
                    <a:bodyPr/>
                    <a:lstStyle/>
                    <a:p>
                      <a:pPr algn="r" defTabSz="457200"/>
                      <a:r>
                        <a:rPr sz="3200">
                          <a:solidFill>
                            <a:srgbClr val="333333"/>
                          </a:solidFill>
                        </a:rPr>
                        <a:t>56</a:t>
                      </a:r>
                    </a:p>
                  </a:txBody>
                  <a:tcPr marL="165100" marR="165100" marT="76200" marB="76200" anchor="ctr" anchorCtr="0" horzOverflow="overflow">
                    <a:solidFill>
                      <a:srgbClr val="FFFFFF"/>
                    </a:solidFill>
                  </a:tcPr>
                </a:tc>
                <a:tc>
                  <a:txBody>
                    <a:bodyPr/>
                    <a:lstStyle/>
                    <a:p>
                      <a:pPr algn="r" defTabSz="457200"/>
                      <a:r>
                        <a:rPr sz="3200">
                          <a:solidFill>
                            <a:srgbClr val="333333"/>
                          </a:solidFill>
                        </a:rPr>
                        <a:t>19.4</a:t>
                      </a:r>
                    </a:p>
                  </a:txBody>
                  <a:tcPr marL="165100" marR="165100" marT="76200" marB="76200" anchor="ctr" anchorCtr="0" horzOverflow="overflow">
                    <a:solidFill>
                      <a:srgbClr val="FFFFFF"/>
                    </a:solidFill>
                  </a:tcPr>
                </a:tc>
                <a:tc>
                  <a:txBody>
                    <a:bodyPr/>
                    <a:lstStyle/>
                    <a:p>
                      <a:pPr algn="r" defTabSz="457200"/>
                      <a:r>
                        <a:rPr sz="3200">
                          <a:solidFill>
                            <a:srgbClr val="333333"/>
                          </a:solidFill>
                        </a:rPr>
                        <a:t>376.36</a:t>
                      </a:r>
                    </a:p>
                  </a:txBody>
                  <a:tcPr marL="165100" marR="165100" marT="76200" marB="76200" anchor="ctr" anchorCtr="0" horzOverflow="overflow">
                    <a:solidFill>
                      <a:srgbClr val="FFFFFF"/>
                    </a:solidFill>
                  </a:tcPr>
                </a:tc>
              </a:tr>
              <a:tr h="1334758">
                <a:tc>
                  <a:txBody>
                    <a:bodyPr/>
                    <a:lstStyle/>
                    <a:p>
                      <a:pPr algn="r" defTabSz="457200"/>
                      <a:r>
                        <a:rPr sz="3200">
                          <a:solidFill>
                            <a:srgbClr val="333333"/>
                          </a:solidFill>
                        </a:rPr>
                        <a:t>4</a:t>
                      </a:r>
                    </a:p>
                  </a:txBody>
                  <a:tcPr marL="165100" marR="165100" marT="76200" marB="76200" anchor="ctr" anchorCtr="0" horzOverflow="overflow">
                    <a:solidFill>
                      <a:srgbClr val="F8F8F8"/>
                    </a:solidFill>
                  </a:tcPr>
                </a:tc>
                <a:tc>
                  <a:txBody>
                    <a:bodyPr/>
                    <a:lstStyle/>
                    <a:p>
                      <a:pPr algn="r" defTabSz="457200"/>
                      <a:r>
                        <a:rPr sz="3200">
                          <a:solidFill>
                            <a:srgbClr val="333333"/>
                          </a:solidFill>
                        </a:rPr>
                        <a:t>8</a:t>
                      </a:r>
                    </a:p>
                  </a:txBody>
                  <a:tcPr marL="165100" marR="165100" marT="76200" marB="76200" anchor="ctr" anchorCtr="0" horzOverflow="overflow">
                    <a:solidFill>
                      <a:srgbClr val="F8F8F8"/>
                    </a:solidFill>
                  </a:tcPr>
                </a:tc>
                <a:tc>
                  <a:txBody>
                    <a:bodyPr/>
                    <a:lstStyle/>
                    <a:p>
                      <a:pPr algn="r" defTabSz="457200"/>
                      <a:r>
                        <a:rPr sz="3200">
                          <a:solidFill>
                            <a:srgbClr val="333333"/>
                          </a:solidFill>
                        </a:rPr>
                        <a:t>-28.6</a:t>
                      </a:r>
                    </a:p>
                  </a:txBody>
                  <a:tcPr marL="165100" marR="165100" marT="76200" marB="76200" anchor="ctr" anchorCtr="0" horzOverflow="overflow">
                    <a:solidFill>
                      <a:srgbClr val="F8F8F8"/>
                    </a:solidFill>
                  </a:tcPr>
                </a:tc>
                <a:tc>
                  <a:txBody>
                    <a:bodyPr/>
                    <a:lstStyle/>
                    <a:p>
                      <a:pPr algn="r" defTabSz="457200"/>
                      <a:r>
                        <a:rPr sz="3200">
                          <a:solidFill>
                            <a:srgbClr val="333333"/>
                          </a:solidFill>
                        </a:rPr>
                        <a:t>817.96</a:t>
                      </a:r>
                    </a:p>
                  </a:txBody>
                  <a:tcPr marL="165100" marR="165100" marT="76200" marB="76200" anchor="ctr" anchorCtr="0" horzOverflow="overflow">
                    <a:solidFill>
                      <a:srgbClr val="F8F8F8"/>
                    </a:solidFill>
                  </a:tcPr>
                </a:tc>
              </a:tr>
              <a:tr h="1334758">
                <a:tc>
                  <a:txBody>
                    <a:bodyPr/>
                    <a:lstStyle/>
                    <a:p>
                      <a:pPr algn="r" defTabSz="457200"/>
                      <a:r>
                        <a:rPr sz="3200">
                          <a:solidFill>
                            <a:srgbClr val="333333"/>
                          </a:solidFill>
                        </a:rPr>
                        <a:t>5</a:t>
                      </a:r>
                    </a:p>
                  </a:txBody>
                  <a:tcPr marL="165100" marR="165100" marT="76200" marB="76200" anchor="ctr" anchorCtr="0" horzOverflow="overflow">
                    <a:solidFill>
                      <a:srgbClr val="FFFFFF"/>
                    </a:solidFill>
                  </a:tcPr>
                </a:tc>
                <a:tc>
                  <a:txBody>
                    <a:bodyPr/>
                    <a:lstStyle/>
                    <a:p>
                      <a:pPr algn="r" defTabSz="457200"/>
                      <a:r>
                        <a:rPr sz="3200">
                          <a:solidFill>
                            <a:srgbClr val="333333"/>
                          </a:solidFill>
                        </a:rPr>
                        <a:t>32</a:t>
                      </a:r>
                    </a:p>
                  </a:txBody>
                  <a:tcPr marL="165100" marR="165100" marT="76200" marB="76200" anchor="ctr" anchorCtr="0" horzOverflow="overflow">
                    <a:solidFill>
                      <a:srgbClr val="FFFFFF"/>
                    </a:solidFill>
                  </a:tcPr>
                </a:tc>
                <a:tc>
                  <a:txBody>
                    <a:bodyPr/>
                    <a:lstStyle/>
                    <a:p>
                      <a:pPr algn="r" defTabSz="457200"/>
                      <a:r>
                        <a:rPr sz="3200">
                          <a:solidFill>
                            <a:srgbClr val="333333"/>
                          </a:solidFill>
                        </a:rPr>
                        <a:t>-4.6</a:t>
                      </a:r>
                    </a:p>
                  </a:txBody>
                  <a:tcPr marL="165100" marR="165100" marT="76200" marB="76200" anchor="ctr" anchorCtr="0" horzOverflow="overflow">
                    <a:solidFill>
                      <a:srgbClr val="FFFFFF"/>
                    </a:solidFill>
                  </a:tcPr>
                </a:tc>
                <a:tc>
                  <a:txBody>
                    <a:bodyPr/>
                    <a:lstStyle/>
                    <a:p>
                      <a:pPr algn="r" defTabSz="457200"/>
                      <a:r>
                        <a:rPr sz="3200">
                          <a:solidFill>
                            <a:srgbClr val="333333"/>
                          </a:solidFill>
                        </a:rPr>
                        <a:t>21.16</a:t>
                      </a:r>
                    </a:p>
                  </a:txBody>
                  <a:tcPr marL="165100" marR="165100" marT="76200" marB="76200" anchor="ctr" anchorCtr="0" horzOverflow="overflow">
                    <a:solidFill>
                      <a:srgbClr val="FFFFFF"/>
                    </a:solidFill>
                  </a:tcPr>
                </a:tc>
              </a:tr>
            </a:tbl>
          </a:graphicData>
        </a:graphic>
      </p:graphicFrame>
      <p:sp>
        <p:nvSpPr>
          <p:cNvPr id="200" name="Z = A + B…"/>
          <p:cNvSpPr txBox="1"/>
          <p:nvPr/>
        </p:nvSpPr>
        <p:spPr>
          <a:xfrm>
            <a:off x="18640358" y="9827162"/>
            <a:ext cx="5343568" cy="18410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lnSpc>
                <a:spcPct val="90000"/>
              </a:lnSpc>
              <a:spcBef>
                <a:spcPts val="4500"/>
              </a:spcBef>
              <a:defRPr sz="3300">
                <a:solidFill>
                  <a:srgbClr val="000000"/>
                </a:solidFill>
              </a:defRPr>
            </a:pPr>
            <a:r>
              <a:t>Z = A + B </a:t>
            </a:r>
          </a:p>
          <a:p>
            <a:pPr algn="l">
              <a:lnSpc>
                <a:spcPct val="90000"/>
              </a:lnSpc>
              <a:spcBef>
                <a:spcPts val="4500"/>
              </a:spcBef>
              <a:defRPr sz="3300">
                <a:solidFill>
                  <a:srgbClr val="000000"/>
                </a:solidFill>
              </a:defRPr>
            </a:pPr>
            <a:r>
              <a:t>Var(Z) = Var(A) + Var(B)</a:t>
            </a:r>
          </a:p>
        </p:txBody>
      </p:sp>
      <p:sp>
        <p:nvSpPr>
          <p:cNvPr id="201" name="Equation"/>
          <p:cNvSpPr txBox="1"/>
          <p:nvPr/>
        </p:nvSpPr>
        <p:spPr>
          <a:xfrm>
            <a:off x="19261974" y="6584569"/>
            <a:ext cx="3209746" cy="174738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3500" i="1">
                          <a:solidFill>
                            <a:srgbClr val="004D80"/>
                          </a:solidFill>
                          <a:latin typeface="Cambria Math" panose="02040503050406030204" pitchFamily="18" charset="0"/>
                        </a:rPr>
                        <m:t>σ</m:t>
                      </m:r>
                    </m:e>
                    <m:sup>
                      <m:r>
                        <a:rPr xmlns:a="http://schemas.openxmlformats.org/drawingml/2006/main" sz="3500" i="1">
                          <a:solidFill>
                            <a:srgbClr val="004D80"/>
                          </a:solidFill>
                          <a:latin typeface="Cambria Math" panose="02040503050406030204" pitchFamily="18" charset="0"/>
                        </a:rPr>
                        <m:t>2</m:t>
                      </m:r>
                    </m:sup>
                  </m:sSup>
                  <m:r>
                    <a:rPr xmlns:a="http://schemas.openxmlformats.org/drawingml/2006/main" sz="3500" i="1">
                      <a:solidFill>
                        <a:srgbClr val="004D80"/>
                      </a:solidFill>
                      <a:latin typeface="Cambria Math" panose="02040503050406030204" pitchFamily="18" charset="0"/>
                    </a:rPr>
                    <m:t>=</m:t>
                  </m:r>
                  <m:f>
                    <m:fPr>
                      <m:ctrlPr>
                        <a:rPr xmlns:a="http://schemas.openxmlformats.org/drawingml/2006/main" sz="3500" i="1">
                          <a:solidFill>
                            <a:srgbClr val="004D80"/>
                          </a:solidFill>
                          <a:latin typeface="Cambria Math" panose="02040503050406030204" pitchFamily="18" charset="0"/>
                        </a:rPr>
                      </m:ctrlPr>
                      <m:type m:val="bar"/>
                    </m:fPr>
                    <m:num>
                      <m:limUpp>
                        <m:e>
                          <m:limLow>
                            <m:e>
                              <m:r>
                                <a:rPr xmlns:a="http://schemas.openxmlformats.org/drawingml/2006/main" sz="3500" i="1">
                                  <a:solidFill>
                                    <a:srgbClr val="004D80"/>
                                  </a:solidFill>
                                  <a:latin typeface="Cambria Math" panose="02040503050406030204" pitchFamily="18" charset="0"/>
                                </a:rPr>
                                <m:t>∑</m:t>
                              </m:r>
                            </m:e>
                            <m:lim>
                              <m:r>
                                <a:rPr xmlns:a="http://schemas.openxmlformats.org/drawingml/2006/main" sz="3500" i="1">
                                  <a:solidFill>
                                    <a:srgbClr val="004D80"/>
                                  </a:solidFill>
                                  <a:latin typeface="Cambria Math" panose="02040503050406030204" pitchFamily="18" charset="0"/>
                                </a:rPr>
                                <m:t>i</m:t>
                              </m:r>
                              <m:r>
                                <a:rPr xmlns:a="http://schemas.openxmlformats.org/drawingml/2006/main" sz="3500" i="1">
                                  <a:solidFill>
                                    <a:srgbClr val="004D80"/>
                                  </a:solidFill>
                                  <a:latin typeface="Cambria Math" panose="02040503050406030204" pitchFamily="18" charset="0"/>
                                </a:rPr>
                                <m:t>=</m:t>
                              </m:r>
                              <m:r>
                                <a:rPr xmlns:a="http://schemas.openxmlformats.org/drawingml/2006/main" sz="3500" i="1">
                                  <a:solidFill>
                                    <a:srgbClr val="004D80"/>
                                  </a:solidFill>
                                  <a:latin typeface="Cambria Math" panose="02040503050406030204" pitchFamily="18" charset="0"/>
                                </a:rPr>
                                <m:t>1</m:t>
                              </m:r>
                            </m:lim>
                          </m:limLow>
                        </m:e>
                        <m:lim>
                          <m:r>
                            <a:rPr xmlns:a="http://schemas.openxmlformats.org/drawingml/2006/main" sz="3500" i="1">
                              <a:solidFill>
                                <a:srgbClr val="004D80"/>
                              </a:solidFill>
                              <a:latin typeface="Cambria Math" panose="02040503050406030204" pitchFamily="18" charset="0"/>
                            </a:rPr>
                            <m:t>n</m:t>
                          </m:r>
                        </m:lim>
                      </m:limUpp>
                      <m:r>
                        <a:rPr xmlns:a="http://schemas.openxmlformats.org/drawingml/2006/main" sz="3500" i="1">
                          <a:solidFill>
                            <a:srgbClr val="004D80"/>
                          </a:solidFill>
                          <a:latin typeface="Cambria Math" panose="02040503050406030204" pitchFamily="18" charset="0"/>
                        </a:rPr>
                        <m:t>(</m:t>
                      </m:r>
                      <m:sSub>
                        <m:e>
                          <m:r>
                            <a:rPr xmlns:a="http://schemas.openxmlformats.org/drawingml/2006/main" sz="3500" i="1">
                              <a:solidFill>
                                <a:srgbClr val="004D80"/>
                              </a:solidFill>
                              <a:latin typeface="Cambria Math" panose="02040503050406030204" pitchFamily="18" charset="0"/>
                            </a:rPr>
                            <m:t>x</m:t>
                          </m:r>
                        </m:e>
                        <m:sub>
                          <m:r>
                            <a:rPr xmlns:a="http://schemas.openxmlformats.org/drawingml/2006/main" sz="3500" i="1">
                              <a:solidFill>
                                <a:srgbClr val="004D80"/>
                              </a:solidFill>
                              <a:latin typeface="Cambria Math" panose="02040503050406030204" pitchFamily="18" charset="0"/>
                            </a:rPr>
                            <m:t>i</m:t>
                          </m:r>
                        </m:sub>
                      </m:sSub>
                      <m:r>
                        <a:rPr xmlns:a="http://schemas.openxmlformats.org/drawingml/2006/main" sz="3500" i="1">
                          <a:solidFill>
                            <a:srgbClr val="004D80"/>
                          </a:solidFill>
                          <a:latin typeface="Cambria Math" panose="02040503050406030204" pitchFamily="18" charset="0"/>
                        </a:rPr>
                        <m:t>-</m:t>
                      </m:r>
                      <m:r>
                        <a:rPr xmlns:a="http://schemas.openxmlformats.org/drawingml/2006/main" sz="3500" i="1">
                          <a:solidFill>
                            <a:srgbClr val="004D80"/>
                          </a:solidFill>
                          <a:latin typeface="Cambria Math" panose="02040503050406030204" pitchFamily="18" charset="0"/>
                        </a:rPr>
                        <m:t>μ</m:t>
                      </m:r>
                      <m:sSup>
                        <m:e>
                          <m:r>
                            <a:rPr xmlns:a="http://schemas.openxmlformats.org/drawingml/2006/main" sz="3500" i="1">
                              <a:solidFill>
                                <a:srgbClr val="004D80"/>
                              </a:solidFill>
                              <a:latin typeface="Cambria Math" panose="02040503050406030204" pitchFamily="18" charset="0"/>
                            </a:rPr>
                            <m:t>)</m:t>
                          </m:r>
                        </m:e>
                        <m:sup>
                          <m:r>
                            <a:rPr xmlns:a="http://schemas.openxmlformats.org/drawingml/2006/main" sz="3500" i="1">
                              <a:solidFill>
                                <a:srgbClr val="004D80"/>
                              </a:solidFill>
                              <a:latin typeface="Cambria Math" panose="02040503050406030204" pitchFamily="18" charset="0"/>
                            </a:rPr>
                            <m:t>2</m:t>
                          </m:r>
                        </m:sup>
                      </m:sSup>
                    </m:num>
                    <m:den>
                      <m:r>
                        <a:rPr xmlns:a="http://schemas.openxmlformats.org/drawingml/2006/main" sz="3500" i="1">
                          <a:solidFill>
                            <a:srgbClr val="004D80"/>
                          </a:solidFill>
                          <a:latin typeface="Cambria Math" panose="02040503050406030204" pitchFamily="18" charset="0"/>
                        </a:rPr>
                        <m:t>n</m:t>
                      </m:r>
                    </m:den>
                  </m:f>
                </m:oMath>
              </m:oMathPara>
            </a14:m>
            <a:endParaRPr sz="3500">
              <a:solidFill>
                <a:srgbClr val="004D80"/>
              </a:solidFill>
            </a:endParaRPr>
          </a:p>
        </p:txBody>
      </p:sp>
      <p:sp>
        <p:nvSpPr>
          <p:cNvPr id="202" name="Equation"/>
          <p:cNvSpPr txBox="1"/>
          <p:nvPr/>
        </p:nvSpPr>
        <p:spPr>
          <a:xfrm>
            <a:off x="19111982" y="1258549"/>
            <a:ext cx="1099681" cy="87851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8100" i="1">
                      <a:solidFill>
                        <a:srgbClr val="212121"/>
                      </a:solidFill>
                      <a:latin typeface="Cambria Math" panose="02040503050406030204" pitchFamily="18" charset="0"/>
                    </a:rPr>
                    <m:t>(</m:t>
                  </m:r>
                  <m:r>
                    <a:rPr xmlns:a="http://schemas.openxmlformats.org/drawingml/2006/main" sz="8100" i="1">
                      <a:solidFill>
                        <a:srgbClr val="212121"/>
                      </a:solidFill>
                      <a:latin typeface="Cambria Math" panose="02040503050406030204" pitchFamily="18" charset="0"/>
                    </a:rPr>
                    <m:t>σ</m:t>
                  </m:r>
                  <m:r>
                    <a:rPr xmlns:a="http://schemas.openxmlformats.org/drawingml/2006/main" sz="8100" i="1">
                      <a:solidFill>
                        <a:srgbClr val="212121"/>
                      </a:solidFill>
                      <a:latin typeface="Cambria Math" panose="02040503050406030204" pitchFamily="18" charset="0"/>
                    </a:rPr>
                    <m:t>)</m:t>
                  </m:r>
                </m:oMath>
              </m:oMathPara>
            </a14:m>
            <a:endParaRPr sz="8100">
              <a:solidFill>
                <a:srgbClr val="212121"/>
              </a:solidFill>
            </a:endParaRPr>
          </a:p>
        </p:txBody>
      </p:sp>
      <p:sp>
        <p:nvSpPr>
          <p:cNvPr id="203" name="Equation"/>
          <p:cNvSpPr txBox="1"/>
          <p:nvPr/>
        </p:nvSpPr>
        <p:spPr>
          <a:xfrm>
            <a:off x="5742351" y="1146877"/>
            <a:ext cx="1499617" cy="104440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8000" i="1">
                      <a:solidFill>
                        <a:srgbClr val="5E5E5E"/>
                      </a:solidFill>
                      <a:latin typeface="Cambria Math" panose="02040503050406030204" pitchFamily="18" charset="0"/>
                    </a:rPr>
                    <m:t>(</m:t>
                  </m:r>
                  <m:sSup>
                    <m:e>
                      <m:r>
                        <a:rPr xmlns:a="http://schemas.openxmlformats.org/drawingml/2006/main" sz="8000" i="1">
                          <a:solidFill>
                            <a:srgbClr val="5E5E5E"/>
                          </a:solidFill>
                          <a:latin typeface="Cambria Math" panose="02040503050406030204" pitchFamily="18" charset="0"/>
                        </a:rPr>
                        <m:t>σ</m:t>
                      </m:r>
                    </m:e>
                    <m:sup>
                      <m:r>
                        <a:rPr xmlns:a="http://schemas.openxmlformats.org/drawingml/2006/main" sz="8000" i="1">
                          <a:solidFill>
                            <a:srgbClr val="5E5E5E"/>
                          </a:solidFill>
                          <a:latin typeface="Cambria Math" panose="02040503050406030204" pitchFamily="18" charset="0"/>
                        </a:rPr>
                        <m:t>2</m:t>
                      </m:r>
                    </m:sup>
                  </m:sSup>
                  <m:r>
                    <a:rPr xmlns:a="http://schemas.openxmlformats.org/drawingml/2006/main" sz="8000" i="1">
                      <a:solidFill>
                        <a:srgbClr val="5E5E5E"/>
                      </a:solidFill>
                      <a:latin typeface="Cambria Math" panose="02040503050406030204" pitchFamily="18" charset="0"/>
                    </a:rPr>
                    <m:t>)</m:t>
                  </m:r>
                </m:oMath>
              </m:oMathPara>
            </a14:m>
            <a:endParaRPr sz="8000">
              <a:solidFill>
                <a:srgbClr val="5E5E5E"/>
              </a:solidFill>
            </a:endParaR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tandard Scores or z scores"/>
          <p:cNvSpPr txBox="1"/>
          <p:nvPr>
            <p:ph type="title"/>
          </p:nvPr>
        </p:nvSpPr>
        <p:spPr>
          <a:prstGeom prst="rect">
            <a:avLst/>
          </a:prstGeom>
        </p:spPr>
        <p:txBody>
          <a:bodyPr/>
          <a:lstStyle/>
          <a:p>
            <a:pPr/>
            <a:r>
              <a:t>Standard Scores or z scores</a:t>
            </a:r>
          </a:p>
        </p:txBody>
      </p:sp>
      <p:sp>
        <p:nvSpPr>
          <p:cNvPr id="206" name="A different approach is to convert my grumpiness score into a standard score, also referred to as a z score…"/>
          <p:cNvSpPr txBox="1"/>
          <p:nvPr>
            <p:ph type="body" sz="quarter" idx="1"/>
          </p:nvPr>
        </p:nvSpPr>
        <p:spPr>
          <a:xfrm>
            <a:off x="1206500" y="2583637"/>
            <a:ext cx="21971000" cy="1335669"/>
          </a:xfrm>
          <a:prstGeom prst="rect">
            <a:avLst/>
          </a:prstGeom>
        </p:spPr>
        <p:txBody>
          <a:bodyPr/>
          <a:lstStyle/>
          <a:p>
            <a:pPr marL="0" indent="0" defTabSz="457200">
              <a:lnSpc>
                <a:spcPct val="100000"/>
              </a:lnSpc>
              <a:spcBef>
                <a:spcPts val="0"/>
              </a:spcBef>
              <a:buSzTx/>
              <a:buNone/>
              <a:defRPr sz="3200">
                <a:solidFill>
                  <a:srgbClr val="333333"/>
                </a:solidFill>
              </a:defRPr>
            </a:pPr>
            <a:r>
              <a:t>A different approach is to convert my grumpiness score into a </a:t>
            </a:r>
            <a:r>
              <a:rPr b="1" i="1"/>
              <a:t>standard score</a:t>
            </a:r>
            <a:r>
              <a:t>, also referred to as a</a:t>
            </a:r>
            <a:r>
              <a:rPr i="1">
                <a:latin typeface="Helvetica"/>
                <a:ea typeface="Helvetica"/>
                <a:cs typeface="Helvetica"/>
                <a:sym typeface="Helvetica"/>
              </a:rPr>
              <a:t> z score</a:t>
            </a:r>
          </a:p>
          <a:p>
            <a:pPr marL="0" indent="0" defTabSz="457200">
              <a:lnSpc>
                <a:spcPct val="100000"/>
              </a:lnSpc>
              <a:spcBef>
                <a:spcPts val="0"/>
              </a:spcBef>
              <a:buSzTx/>
              <a:buNone/>
              <a:defRPr sz="3200">
                <a:solidFill>
                  <a:srgbClr val="333333"/>
                </a:solidFill>
                <a:latin typeface="STIXGeneral-Regular"/>
                <a:ea typeface="STIXGeneral-Regular"/>
                <a:cs typeface="STIXGeneral-Regular"/>
                <a:sym typeface="STIXGeneral-Regular"/>
              </a:defRPr>
            </a:pPr>
            <a:r>
              <a:t>z score. The standard score is defined as the number of standard deviations above the mean that my grumpiness score lies.</a:t>
            </a:r>
          </a:p>
        </p:txBody>
      </p:sp>
      <p:sp>
        <p:nvSpPr>
          <p:cNvPr id="207" name="Equation"/>
          <p:cNvSpPr txBox="1"/>
          <p:nvPr/>
        </p:nvSpPr>
        <p:spPr>
          <a:xfrm>
            <a:off x="1656845" y="5027864"/>
            <a:ext cx="8890118" cy="122472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500" i="1">
                      <a:solidFill>
                        <a:srgbClr val="5E5E5E"/>
                      </a:solidFill>
                      <a:latin typeface="Cambria Math" panose="02040503050406030204" pitchFamily="18" charset="0"/>
                    </a:rPr>
                    <m:t>s</m:t>
                  </m:r>
                  <m:r>
                    <a:rPr xmlns:a="http://schemas.openxmlformats.org/drawingml/2006/main" sz="4500" i="1">
                      <a:solidFill>
                        <a:srgbClr val="5E5E5E"/>
                      </a:solidFill>
                      <a:latin typeface="Cambria Math" panose="02040503050406030204" pitchFamily="18" charset="0"/>
                    </a:rPr>
                    <m:t>t</m:t>
                  </m:r>
                  <m:r>
                    <a:rPr xmlns:a="http://schemas.openxmlformats.org/drawingml/2006/main" sz="4500" i="1">
                      <a:solidFill>
                        <a:srgbClr val="5E5E5E"/>
                      </a:solidFill>
                      <a:latin typeface="Cambria Math" panose="02040503050406030204" pitchFamily="18" charset="0"/>
                    </a:rPr>
                    <m:t>a</m:t>
                  </m:r>
                  <m:r>
                    <a:rPr xmlns:a="http://schemas.openxmlformats.org/drawingml/2006/main" sz="4500" i="1">
                      <a:solidFill>
                        <a:srgbClr val="5E5E5E"/>
                      </a:solidFill>
                      <a:latin typeface="Cambria Math" panose="02040503050406030204" pitchFamily="18" charset="0"/>
                    </a:rPr>
                    <m:t>n</m:t>
                  </m:r>
                  <m:r>
                    <a:rPr xmlns:a="http://schemas.openxmlformats.org/drawingml/2006/main" sz="4500" i="1">
                      <a:solidFill>
                        <a:srgbClr val="5E5E5E"/>
                      </a:solidFill>
                      <a:latin typeface="Cambria Math" panose="02040503050406030204" pitchFamily="18" charset="0"/>
                    </a:rPr>
                    <m:t>d</m:t>
                  </m:r>
                  <m:r>
                    <a:rPr xmlns:a="http://schemas.openxmlformats.org/drawingml/2006/main" sz="4500" i="1">
                      <a:solidFill>
                        <a:srgbClr val="5E5E5E"/>
                      </a:solidFill>
                      <a:latin typeface="Cambria Math" panose="02040503050406030204" pitchFamily="18" charset="0"/>
                    </a:rPr>
                    <m:t>a</m:t>
                  </m:r>
                  <m:r>
                    <a:rPr xmlns:a="http://schemas.openxmlformats.org/drawingml/2006/main" sz="4500" i="1">
                      <a:solidFill>
                        <a:srgbClr val="5E5E5E"/>
                      </a:solidFill>
                      <a:latin typeface="Cambria Math" panose="02040503050406030204" pitchFamily="18" charset="0"/>
                    </a:rPr>
                    <m:t>r</m:t>
                  </m:r>
                  <m:r>
                    <a:rPr xmlns:a="http://schemas.openxmlformats.org/drawingml/2006/main" sz="4500" i="1">
                      <a:solidFill>
                        <a:srgbClr val="5E5E5E"/>
                      </a:solidFill>
                      <a:latin typeface="Cambria Math" panose="02040503050406030204" pitchFamily="18" charset="0"/>
                    </a:rPr>
                    <m:t>d</m:t>
                  </m:r>
                  <m:r>
                    <a:rPr xmlns:a="http://schemas.openxmlformats.org/drawingml/2006/main" sz="4500" i="1">
                      <a:solidFill>
                        <a:srgbClr val="5E5E5E"/>
                      </a:solidFill>
                      <a:latin typeface="Cambria Math" panose="02040503050406030204" pitchFamily="18" charset="0"/>
                    </a:rPr>
                    <m:t>s</m:t>
                  </m:r>
                  <m:r>
                    <a:rPr xmlns:a="http://schemas.openxmlformats.org/drawingml/2006/main" sz="4500" i="1">
                      <a:solidFill>
                        <a:srgbClr val="5E5E5E"/>
                      </a:solidFill>
                      <a:latin typeface="Cambria Math" panose="02040503050406030204" pitchFamily="18" charset="0"/>
                    </a:rPr>
                    <m:t>c</m:t>
                  </m:r>
                  <m:r>
                    <a:rPr xmlns:a="http://schemas.openxmlformats.org/drawingml/2006/main" sz="4500" i="1">
                      <a:solidFill>
                        <a:srgbClr val="5E5E5E"/>
                      </a:solidFill>
                      <a:latin typeface="Cambria Math" panose="02040503050406030204" pitchFamily="18" charset="0"/>
                    </a:rPr>
                    <m:t>o</m:t>
                  </m:r>
                  <m:r>
                    <a:rPr xmlns:a="http://schemas.openxmlformats.org/drawingml/2006/main" sz="4500" i="1">
                      <a:solidFill>
                        <a:srgbClr val="5E5E5E"/>
                      </a:solidFill>
                      <a:latin typeface="Cambria Math" panose="02040503050406030204" pitchFamily="18" charset="0"/>
                    </a:rPr>
                    <m:t>r</m:t>
                  </m:r>
                  <m:r>
                    <a:rPr xmlns:a="http://schemas.openxmlformats.org/drawingml/2006/main" sz="4500" i="1">
                      <a:solidFill>
                        <a:srgbClr val="5E5E5E"/>
                      </a:solidFill>
                      <a:latin typeface="Cambria Math" panose="02040503050406030204" pitchFamily="18" charset="0"/>
                    </a:rPr>
                    <m:t>e</m:t>
                  </m:r>
                  <m:r>
                    <a:rPr xmlns:a="http://schemas.openxmlformats.org/drawingml/2006/main" sz="4500" i="1">
                      <a:solidFill>
                        <a:srgbClr val="5E5E5E"/>
                      </a:solidFill>
                      <a:latin typeface="Cambria Math" panose="02040503050406030204" pitchFamily="18" charset="0"/>
                    </a:rPr>
                    <m:t>=</m:t>
                  </m:r>
                  <m:f>
                    <m:fPr>
                      <m:ctrlPr>
                        <a:rPr xmlns:a="http://schemas.openxmlformats.org/drawingml/2006/main" sz="4500" i="1">
                          <a:solidFill>
                            <a:srgbClr val="5E5E5E"/>
                          </a:solidFill>
                          <a:latin typeface="Cambria Math" panose="02040503050406030204" pitchFamily="18" charset="0"/>
                        </a:rPr>
                      </m:ctrlPr>
                      <m:type m:val="bar"/>
                    </m:fPr>
                    <m:num>
                      <m:r>
                        <a:rPr xmlns:a="http://schemas.openxmlformats.org/drawingml/2006/main" sz="4500" i="1">
                          <a:solidFill>
                            <a:srgbClr val="5E5E5E"/>
                          </a:solidFill>
                          <a:latin typeface="Cambria Math" panose="02040503050406030204" pitchFamily="18" charset="0"/>
                        </a:rPr>
                        <m:t>(</m:t>
                      </m:r>
                      <m:r>
                        <a:rPr xmlns:a="http://schemas.openxmlformats.org/drawingml/2006/main" sz="4500" i="1">
                          <a:solidFill>
                            <a:srgbClr val="5E5E5E"/>
                          </a:solidFill>
                          <a:latin typeface="Cambria Math" panose="02040503050406030204" pitchFamily="18" charset="0"/>
                        </a:rPr>
                        <m:t>r</m:t>
                      </m:r>
                      <m:r>
                        <a:rPr xmlns:a="http://schemas.openxmlformats.org/drawingml/2006/main" sz="4500" i="1">
                          <a:solidFill>
                            <a:srgbClr val="5E5E5E"/>
                          </a:solidFill>
                          <a:latin typeface="Cambria Math" panose="02040503050406030204" pitchFamily="18" charset="0"/>
                        </a:rPr>
                        <m:t>a</m:t>
                      </m:r>
                      <m:r>
                        <a:rPr xmlns:a="http://schemas.openxmlformats.org/drawingml/2006/main" sz="4500" i="1">
                          <a:solidFill>
                            <a:srgbClr val="5E5E5E"/>
                          </a:solidFill>
                          <a:latin typeface="Cambria Math" panose="02040503050406030204" pitchFamily="18" charset="0"/>
                        </a:rPr>
                        <m:t>w</m:t>
                      </m:r>
                      <m:r>
                        <a:rPr xmlns:a="http://schemas.openxmlformats.org/drawingml/2006/main" sz="4500" i="1">
                          <a:solidFill>
                            <a:srgbClr val="5E5E5E"/>
                          </a:solidFill>
                          <a:latin typeface="Cambria Math" panose="02040503050406030204" pitchFamily="18" charset="0"/>
                        </a:rPr>
                        <m:t>s</m:t>
                      </m:r>
                      <m:r>
                        <a:rPr xmlns:a="http://schemas.openxmlformats.org/drawingml/2006/main" sz="4500" i="1">
                          <a:solidFill>
                            <a:srgbClr val="5E5E5E"/>
                          </a:solidFill>
                          <a:latin typeface="Cambria Math" panose="02040503050406030204" pitchFamily="18" charset="0"/>
                        </a:rPr>
                        <m:t>c</m:t>
                      </m:r>
                      <m:r>
                        <a:rPr xmlns:a="http://schemas.openxmlformats.org/drawingml/2006/main" sz="4500" i="1">
                          <a:solidFill>
                            <a:srgbClr val="5E5E5E"/>
                          </a:solidFill>
                          <a:latin typeface="Cambria Math" panose="02040503050406030204" pitchFamily="18" charset="0"/>
                        </a:rPr>
                        <m:t>o</m:t>
                      </m:r>
                      <m:r>
                        <a:rPr xmlns:a="http://schemas.openxmlformats.org/drawingml/2006/main" sz="4500" i="1">
                          <a:solidFill>
                            <a:srgbClr val="5E5E5E"/>
                          </a:solidFill>
                          <a:latin typeface="Cambria Math" panose="02040503050406030204" pitchFamily="18" charset="0"/>
                        </a:rPr>
                        <m:t>r</m:t>
                      </m:r>
                      <m:r>
                        <a:rPr xmlns:a="http://schemas.openxmlformats.org/drawingml/2006/main" sz="4500" i="1">
                          <a:solidFill>
                            <a:srgbClr val="5E5E5E"/>
                          </a:solidFill>
                          <a:latin typeface="Cambria Math" panose="02040503050406030204" pitchFamily="18" charset="0"/>
                        </a:rPr>
                        <m:t>e</m:t>
                      </m:r>
                      <m:r>
                        <a:rPr xmlns:a="http://schemas.openxmlformats.org/drawingml/2006/main" sz="4500" i="1">
                          <a:solidFill>
                            <a:srgbClr val="5E5E5E"/>
                          </a:solidFill>
                          <a:latin typeface="Cambria Math" panose="02040503050406030204" pitchFamily="18" charset="0"/>
                        </a:rPr>
                        <m:t>-</m:t>
                      </m:r>
                      <m:r>
                        <a:rPr xmlns:a="http://schemas.openxmlformats.org/drawingml/2006/main" sz="4500" i="1">
                          <a:solidFill>
                            <a:srgbClr val="5E5E5E"/>
                          </a:solidFill>
                          <a:latin typeface="Cambria Math" panose="02040503050406030204" pitchFamily="18" charset="0"/>
                        </a:rPr>
                        <m:t>m</m:t>
                      </m:r>
                      <m:r>
                        <a:rPr xmlns:a="http://schemas.openxmlformats.org/drawingml/2006/main" sz="4500" i="1">
                          <a:solidFill>
                            <a:srgbClr val="5E5E5E"/>
                          </a:solidFill>
                          <a:latin typeface="Cambria Math" panose="02040503050406030204" pitchFamily="18" charset="0"/>
                        </a:rPr>
                        <m:t>e</m:t>
                      </m:r>
                      <m:r>
                        <a:rPr xmlns:a="http://schemas.openxmlformats.org/drawingml/2006/main" sz="4500" i="1">
                          <a:solidFill>
                            <a:srgbClr val="5E5E5E"/>
                          </a:solidFill>
                          <a:latin typeface="Cambria Math" panose="02040503050406030204" pitchFamily="18" charset="0"/>
                        </a:rPr>
                        <m:t>a</m:t>
                      </m:r>
                      <m:r>
                        <a:rPr xmlns:a="http://schemas.openxmlformats.org/drawingml/2006/main" sz="4500" i="1">
                          <a:solidFill>
                            <a:srgbClr val="5E5E5E"/>
                          </a:solidFill>
                          <a:latin typeface="Cambria Math" panose="02040503050406030204" pitchFamily="18" charset="0"/>
                        </a:rPr>
                        <m:t>n</m:t>
                      </m:r>
                      <m:r>
                        <a:rPr xmlns:a="http://schemas.openxmlformats.org/drawingml/2006/main" sz="4500" i="1">
                          <a:solidFill>
                            <a:srgbClr val="5E5E5E"/>
                          </a:solidFill>
                          <a:latin typeface="Cambria Math" panose="02040503050406030204" pitchFamily="18" charset="0"/>
                        </a:rPr>
                        <m:t>)</m:t>
                      </m:r>
                    </m:num>
                    <m:den>
                      <m:r>
                        <a:rPr xmlns:a="http://schemas.openxmlformats.org/drawingml/2006/main" sz="4500" i="1">
                          <a:solidFill>
                            <a:srgbClr val="5E5E5E"/>
                          </a:solidFill>
                          <a:latin typeface="Cambria Math" panose="02040503050406030204" pitchFamily="18" charset="0"/>
                        </a:rPr>
                        <m:t>σ</m:t>
                      </m:r>
                    </m:den>
                  </m:f>
                </m:oMath>
              </m:oMathPara>
            </a14:m>
            <a:endParaRPr sz="4500">
              <a:solidFill>
                <a:srgbClr val="5E5E5E"/>
              </a:solidFill>
            </a:endParaRPr>
          </a:p>
        </p:txBody>
      </p:sp>
      <p:sp>
        <p:nvSpPr>
          <p:cNvPr id="208" name="Equation"/>
          <p:cNvSpPr txBox="1"/>
          <p:nvPr/>
        </p:nvSpPr>
        <p:spPr>
          <a:xfrm>
            <a:off x="4026810" y="7695929"/>
            <a:ext cx="4150188" cy="180730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6200" i="1">
                          <a:solidFill>
                            <a:srgbClr val="5E5E5E"/>
                          </a:solidFill>
                          <a:latin typeface="Cambria Math" panose="02040503050406030204" pitchFamily="18" charset="0"/>
                        </a:rPr>
                        <m:t>z</m:t>
                      </m:r>
                    </m:e>
                    <m:sub>
                      <m:r>
                        <a:rPr xmlns:a="http://schemas.openxmlformats.org/drawingml/2006/main" sz="6200" i="1">
                          <a:solidFill>
                            <a:srgbClr val="5E5E5E"/>
                          </a:solidFill>
                          <a:latin typeface="Cambria Math" panose="02040503050406030204" pitchFamily="18" charset="0"/>
                        </a:rPr>
                        <m:t>i</m:t>
                      </m:r>
                    </m:sub>
                  </m:sSub>
                  <m:r>
                    <a:rPr xmlns:a="http://schemas.openxmlformats.org/drawingml/2006/main" sz="6200" i="1">
                      <a:solidFill>
                        <a:srgbClr val="5E5E5E"/>
                      </a:solidFill>
                      <a:latin typeface="Cambria Math" panose="02040503050406030204" pitchFamily="18" charset="0"/>
                    </a:rPr>
                    <m:t>=</m:t>
                  </m:r>
                  <m:f>
                    <m:fPr>
                      <m:ctrlPr>
                        <a:rPr xmlns:a="http://schemas.openxmlformats.org/drawingml/2006/main" sz="6200" i="1">
                          <a:solidFill>
                            <a:srgbClr val="5E5E5E"/>
                          </a:solidFill>
                          <a:latin typeface="Cambria Math" panose="02040503050406030204" pitchFamily="18" charset="0"/>
                        </a:rPr>
                      </m:ctrlPr>
                      <m:type m:val="bar"/>
                    </m:fPr>
                    <m:num>
                      <m:r>
                        <a:rPr xmlns:a="http://schemas.openxmlformats.org/drawingml/2006/main" sz="6200" i="1">
                          <a:solidFill>
                            <a:srgbClr val="5E5E5E"/>
                          </a:solidFill>
                          <a:latin typeface="Cambria Math" panose="02040503050406030204" pitchFamily="18" charset="0"/>
                        </a:rPr>
                        <m:t>(</m:t>
                      </m:r>
                      <m:sSub>
                        <m:e>
                          <m:r>
                            <a:rPr xmlns:a="http://schemas.openxmlformats.org/drawingml/2006/main" sz="6200" i="1">
                              <a:solidFill>
                                <a:srgbClr val="5E5E5E"/>
                              </a:solidFill>
                              <a:latin typeface="Cambria Math" panose="02040503050406030204" pitchFamily="18" charset="0"/>
                            </a:rPr>
                            <m:t>X</m:t>
                          </m:r>
                        </m:e>
                        <m:sub>
                          <m:r>
                            <a:rPr xmlns:a="http://schemas.openxmlformats.org/drawingml/2006/main" sz="6200" i="1">
                              <a:solidFill>
                                <a:srgbClr val="5E5E5E"/>
                              </a:solidFill>
                              <a:latin typeface="Cambria Math" panose="02040503050406030204" pitchFamily="18" charset="0"/>
                            </a:rPr>
                            <m:t>i</m:t>
                          </m:r>
                        </m:sub>
                      </m:sSub>
                      <m:r>
                        <a:rPr xmlns:a="http://schemas.openxmlformats.org/drawingml/2006/main" sz="6200" i="1">
                          <a:solidFill>
                            <a:srgbClr val="5E5E5E"/>
                          </a:solidFill>
                          <a:latin typeface="Cambria Math" panose="02040503050406030204" pitchFamily="18" charset="0"/>
                        </a:rPr>
                        <m:t>-</m:t>
                      </m:r>
                      <m:bar>
                        <m:barPr>
                          <m:ctrlPr>
                            <a:rPr xmlns:a="http://schemas.openxmlformats.org/drawingml/2006/main" sz="6200" i="1">
                              <a:solidFill>
                                <a:srgbClr val="5E5E5E"/>
                              </a:solidFill>
                              <a:latin typeface="Cambria Math" panose="02040503050406030204" pitchFamily="18" charset="0"/>
                            </a:rPr>
                          </m:ctrlPr>
                          <m:pos m:val="top"/>
                        </m:barPr>
                        <m:e>
                          <m:r>
                            <a:rPr xmlns:a="http://schemas.openxmlformats.org/drawingml/2006/main" sz="6200" i="1">
                              <a:solidFill>
                                <a:srgbClr val="5E5E5E"/>
                              </a:solidFill>
                              <a:latin typeface="Cambria Math" panose="02040503050406030204" pitchFamily="18" charset="0"/>
                            </a:rPr>
                            <m:t>X</m:t>
                          </m:r>
                        </m:e>
                      </m:bar>
                      <m:r>
                        <a:rPr xmlns:a="http://schemas.openxmlformats.org/drawingml/2006/main" sz="6200" i="1">
                          <a:solidFill>
                            <a:srgbClr val="5E5E5E"/>
                          </a:solidFill>
                          <a:latin typeface="Cambria Math" panose="02040503050406030204" pitchFamily="18" charset="0"/>
                        </a:rPr>
                        <m:t>)</m:t>
                      </m:r>
                    </m:num>
                    <m:den>
                      <m:limUpp>
                        <m:e>
                          <m:r>
                            <a:rPr xmlns:a="http://schemas.openxmlformats.org/drawingml/2006/main" sz="6200" i="1">
                              <a:solidFill>
                                <a:srgbClr val="5E5E5E"/>
                              </a:solidFill>
                              <a:latin typeface="Cambria Math" panose="02040503050406030204" pitchFamily="18" charset="0"/>
                            </a:rPr>
                            <m:t>σ</m:t>
                          </m:r>
                        </m:e>
                        <m:lim>
                          <m:r>
                            <a:rPr xmlns:a="http://schemas.openxmlformats.org/drawingml/2006/main" sz="6200" i="1">
                              <a:solidFill>
                                <a:srgbClr val="5E5E5E"/>
                              </a:solidFill>
                              <a:latin typeface="Cambria Math" panose="02040503050406030204" pitchFamily="18" charset="0"/>
                            </a:rPr>
                            <m:t>̂</m:t>
                          </m:r>
                        </m:lim>
                      </m:limUpp>
                    </m:den>
                  </m:f>
                </m:oMath>
              </m:oMathPara>
            </a14:m>
            <a:endParaRPr sz="6200">
              <a:solidFill>
                <a:srgbClr val="5E5E5E"/>
              </a:solidFill>
            </a:endParaRPr>
          </a:p>
        </p:txBody>
      </p:sp>
      <p:sp>
        <p:nvSpPr>
          <p:cNvPr id="209" name="Equation"/>
          <p:cNvSpPr txBox="1"/>
          <p:nvPr/>
        </p:nvSpPr>
        <p:spPr>
          <a:xfrm>
            <a:off x="13935492" y="6048489"/>
            <a:ext cx="7904608" cy="205549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7500" i="1">
                          <a:solidFill>
                            <a:srgbClr val="5E5E5E"/>
                          </a:solidFill>
                          <a:latin typeface="Cambria Math" panose="02040503050406030204" pitchFamily="18" charset="0"/>
                        </a:rPr>
                        <m:t>z</m:t>
                      </m:r>
                    </m:e>
                    <m:sub>
                      <m:r>
                        <a:rPr xmlns:a="http://schemas.openxmlformats.org/drawingml/2006/main" sz="7500" i="1">
                          <a:solidFill>
                            <a:srgbClr val="5E5E5E"/>
                          </a:solidFill>
                          <a:latin typeface="Cambria Math" panose="02040503050406030204" pitchFamily="18" charset="0"/>
                        </a:rPr>
                        <m:t>i</m:t>
                      </m:r>
                    </m:sub>
                  </m:sSub>
                  <m:r>
                    <a:rPr xmlns:a="http://schemas.openxmlformats.org/drawingml/2006/main" sz="7500" i="1">
                      <a:solidFill>
                        <a:srgbClr val="5E5E5E"/>
                      </a:solidFill>
                      <a:latin typeface="Cambria Math" panose="02040503050406030204" pitchFamily="18" charset="0"/>
                    </a:rPr>
                    <m:t>=</m:t>
                  </m:r>
                  <m:f>
                    <m:fPr>
                      <m:ctrlPr>
                        <a:rPr xmlns:a="http://schemas.openxmlformats.org/drawingml/2006/main" sz="7500" i="1">
                          <a:solidFill>
                            <a:srgbClr val="5E5E5E"/>
                          </a:solidFill>
                          <a:latin typeface="Cambria Math" panose="02040503050406030204" pitchFamily="18" charset="0"/>
                        </a:rPr>
                      </m:ctrlPr>
                      <m:type m:val="bar"/>
                    </m:fPr>
                    <m:num>
                      <m:r>
                        <a:rPr xmlns:a="http://schemas.openxmlformats.org/drawingml/2006/main" sz="7500" i="1">
                          <a:solidFill>
                            <a:srgbClr val="5E5E5E"/>
                          </a:solidFill>
                          <a:latin typeface="Cambria Math" panose="02040503050406030204" pitchFamily="18" charset="0"/>
                        </a:rPr>
                        <m:t>(</m:t>
                      </m:r>
                      <m:r>
                        <a:rPr xmlns:a="http://schemas.openxmlformats.org/drawingml/2006/main" sz="7500" i="1">
                          <a:solidFill>
                            <a:srgbClr val="5E5E5E"/>
                          </a:solidFill>
                          <a:latin typeface="Cambria Math" panose="02040503050406030204" pitchFamily="18" charset="0"/>
                        </a:rPr>
                        <m:t>35</m:t>
                      </m:r>
                      <m:r>
                        <a:rPr xmlns:a="http://schemas.openxmlformats.org/drawingml/2006/main" sz="7500" i="1">
                          <a:solidFill>
                            <a:srgbClr val="5E5E5E"/>
                          </a:solidFill>
                          <a:latin typeface="Cambria Math" panose="02040503050406030204" pitchFamily="18" charset="0"/>
                        </a:rPr>
                        <m:t>-</m:t>
                      </m:r>
                      <m:r>
                        <a:rPr xmlns:a="http://schemas.openxmlformats.org/drawingml/2006/main" sz="7500" i="1">
                          <a:solidFill>
                            <a:srgbClr val="5E5E5E"/>
                          </a:solidFill>
                          <a:latin typeface="Cambria Math" panose="02040503050406030204" pitchFamily="18" charset="0"/>
                        </a:rPr>
                        <m:t>17</m:t>
                      </m:r>
                      <m:r>
                        <a:rPr xmlns:a="http://schemas.openxmlformats.org/drawingml/2006/main" sz="7500" i="1">
                          <a:solidFill>
                            <a:srgbClr val="5E5E5E"/>
                          </a:solidFill>
                          <a:latin typeface="Cambria Math" panose="02040503050406030204" pitchFamily="18" charset="0"/>
                        </a:rPr>
                        <m:t>)</m:t>
                      </m:r>
                    </m:num>
                    <m:den>
                      <m:r>
                        <a:rPr xmlns:a="http://schemas.openxmlformats.org/drawingml/2006/main" sz="7500" i="1">
                          <a:solidFill>
                            <a:srgbClr val="5E5E5E"/>
                          </a:solidFill>
                          <a:latin typeface="Cambria Math" panose="02040503050406030204" pitchFamily="18" charset="0"/>
                        </a:rPr>
                        <m:t>5</m:t>
                      </m:r>
                    </m:den>
                  </m:f>
                  <m:r>
                    <a:rPr xmlns:a="http://schemas.openxmlformats.org/drawingml/2006/main" sz="7500" i="1">
                      <a:solidFill>
                        <a:srgbClr val="5E5E5E"/>
                      </a:solidFill>
                      <a:latin typeface="Cambria Math" panose="02040503050406030204" pitchFamily="18" charset="0"/>
                    </a:rPr>
                    <m:t>=</m:t>
                  </m:r>
                  <m:r>
                    <a:rPr xmlns:a="http://schemas.openxmlformats.org/drawingml/2006/main" sz="7500" i="1">
                      <a:solidFill>
                        <a:srgbClr val="5E5E5E"/>
                      </a:solidFill>
                      <a:latin typeface="Cambria Math" panose="02040503050406030204" pitchFamily="18" charset="0"/>
                    </a:rPr>
                    <m:t>3.6</m:t>
                  </m:r>
                </m:oMath>
              </m:oMathPara>
            </a14:m>
            <a:endParaRPr sz="7500">
              <a:solidFill>
                <a:srgbClr val="5E5E5E"/>
              </a:solidFill>
            </a:endParaR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1" name="Image" descr="Image"/>
          <p:cNvPicPr>
            <a:picLocks noChangeAspect="1"/>
          </p:cNvPicPr>
          <p:nvPr/>
        </p:nvPicPr>
        <p:blipFill>
          <a:blip r:embed="rId2">
            <a:extLst/>
          </a:blip>
          <a:stretch>
            <a:fillRect/>
          </a:stretch>
        </p:blipFill>
        <p:spPr>
          <a:xfrm>
            <a:off x="7999830" y="-1"/>
            <a:ext cx="9601201" cy="13716001"/>
          </a:xfrm>
          <a:prstGeom prst="rect">
            <a:avLst/>
          </a:prstGeom>
          <a:ln w="12700">
            <a:miter lim="400000"/>
          </a:ln>
        </p:spPr>
      </p:pic>
      <p:sp>
        <p:nvSpPr>
          <p:cNvPr id="212" name="Correlations"/>
          <p:cNvSpPr txBox="1"/>
          <p:nvPr>
            <p:ph type="title"/>
          </p:nvPr>
        </p:nvSpPr>
        <p:spPr>
          <a:prstGeom prst="rect">
            <a:avLst/>
          </a:prstGeom>
        </p:spPr>
        <p:txBody>
          <a:bodyPr/>
          <a:lstStyle/>
          <a:p>
            <a:pPr/>
            <a:r>
              <a:t>Correlations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Probability Theory"/>
          <p:cNvSpPr txBox="1"/>
          <p:nvPr>
            <p:ph type="title"/>
          </p:nvPr>
        </p:nvSpPr>
        <p:spPr>
          <a:prstGeom prst="rect">
            <a:avLst/>
          </a:prstGeom>
        </p:spPr>
        <p:txBody>
          <a:bodyPr/>
          <a:lstStyle/>
          <a:p>
            <a:pPr/>
            <a:r>
              <a:t>Probability Theory</a:t>
            </a:r>
          </a:p>
        </p:txBody>
      </p:sp>
      <p:sp>
        <p:nvSpPr>
          <p:cNvPr id="215" name="Inferential statistics provides the tools that we need to answer these sorts of questions, and since these kinds of questions lie at the heart of the scientific enterprise.…"/>
          <p:cNvSpPr txBox="1"/>
          <p:nvPr>
            <p:ph type="body" idx="1"/>
          </p:nvPr>
        </p:nvSpPr>
        <p:spPr>
          <a:xfrm>
            <a:off x="1206500" y="2583637"/>
            <a:ext cx="21971000" cy="8881444"/>
          </a:xfrm>
          <a:prstGeom prst="rect">
            <a:avLst/>
          </a:prstGeom>
        </p:spPr>
        <p:txBody>
          <a:bodyPr/>
          <a:lstStyle/>
          <a:p>
            <a:pPr marL="0" indent="0">
              <a:buSzTx/>
              <a:buNone/>
            </a:pPr>
            <a:r>
              <a:rPr b="1" i="1"/>
              <a:t>Inferential statistics</a:t>
            </a:r>
            <a:r>
              <a:t> provides the tools that we need to answer these sorts of questions, and since these kinds of questions lie at the heart of the scientific enterprise.</a:t>
            </a:r>
          </a:p>
          <a:p>
            <a:pPr marL="0" indent="0">
              <a:buSzTx/>
              <a:buNone/>
            </a:pPr>
          </a:p>
          <a:p>
            <a:pPr marL="0" indent="0">
              <a:buSzTx/>
              <a:buNone/>
            </a:pPr>
            <a:r>
              <a:t> However, the theory of statistical inference is built on top of </a:t>
            </a:r>
            <a:r>
              <a:rPr b="1" i="1"/>
              <a:t>probability theory</a:t>
            </a:r>
            <a:endParaRPr b="1" i="1"/>
          </a:p>
          <a:p>
            <a:pPr marL="0" indent="0">
              <a:buSzTx/>
              <a:buNone/>
            </a:pPr>
            <a:endParaRPr b="1" i="1"/>
          </a:p>
          <a:p>
            <a:pPr marL="0" indent="0">
              <a:buSzTx/>
              <a:buNone/>
            </a:pPr>
            <a:r>
              <a:rPr i="1"/>
              <a:t>All statistical theory is built upon probability but most staticians dont agree what probability is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What is probability"/>
          <p:cNvSpPr txBox="1"/>
          <p:nvPr>
            <p:ph type="title"/>
          </p:nvPr>
        </p:nvSpPr>
        <p:spPr>
          <a:prstGeom prst="rect">
            <a:avLst/>
          </a:prstGeom>
        </p:spPr>
        <p:txBody>
          <a:bodyPr/>
          <a:lstStyle/>
          <a:p>
            <a:pPr/>
            <a:r>
              <a:t>What is probability</a:t>
            </a:r>
          </a:p>
        </p:txBody>
      </p:sp>
      <p:sp>
        <p:nvSpPr>
          <p:cNvPr id="218" name="They’re robot teams, so I can make them play over and over again, and if I did that, Arduino Arsenal would win 8 out of every 10 games on average. [Odds]…"/>
          <p:cNvSpPr txBox="1"/>
          <p:nvPr>
            <p:ph type="body" idx="1"/>
          </p:nvPr>
        </p:nvSpPr>
        <p:spPr>
          <a:xfrm>
            <a:off x="1206500" y="3168666"/>
            <a:ext cx="21971000" cy="6658243"/>
          </a:xfrm>
          <a:prstGeom prst="rect">
            <a:avLst/>
          </a:prstGeom>
        </p:spPr>
        <p:txBody>
          <a:bodyPr/>
          <a:lstStyle/>
          <a:p>
            <a:pPr marL="457200" indent="-317500" defTabSz="457200">
              <a:lnSpc>
                <a:spcPct val="100000"/>
              </a:lnSpc>
              <a:spcBef>
                <a:spcPts val="0"/>
              </a:spcBef>
              <a:buClr>
                <a:srgbClr val="333333"/>
              </a:buClr>
              <a:buFont typeface="Helvetica Neue"/>
              <a:defRPr sz="3200">
                <a:solidFill>
                  <a:srgbClr val="333333"/>
                </a:solidFill>
              </a:defRPr>
            </a:pPr>
            <a:r>
              <a:t>They’re robot teams, so I can make them play over and over again, and if I did that, </a:t>
            </a:r>
            <a:r>
              <a:rPr i="1"/>
              <a:t>Arduino Arsenal</a:t>
            </a:r>
            <a:r>
              <a:t> would win 8 out of every 10 games on average. </a:t>
            </a:r>
            <a:r>
              <a:rPr b="1"/>
              <a:t>[Odds]</a:t>
            </a:r>
          </a:p>
          <a:p>
            <a:pPr marL="457200" indent="-317500" defTabSz="457200">
              <a:lnSpc>
                <a:spcPct val="100000"/>
              </a:lnSpc>
              <a:spcBef>
                <a:spcPts val="0"/>
              </a:spcBef>
              <a:buClr>
                <a:srgbClr val="333333"/>
              </a:buClr>
              <a:buFont typeface="Helvetica Neue"/>
              <a:defRPr sz="3200">
                <a:solidFill>
                  <a:srgbClr val="333333"/>
                </a:solidFill>
              </a:defRPr>
            </a:pPr>
          </a:p>
          <a:p>
            <a:pPr marL="457200" indent="-317500" defTabSz="457200">
              <a:lnSpc>
                <a:spcPct val="100000"/>
              </a:lnSpc>
              <a:spcBef>
                <a:spcPts val="0"/>
              </a:spcBef>
              <a:buClr>
                <a:srgbClr val="333333"/>
              </a:buClr>
              <a:buFont typeface="Helvetica Neue"/>
              <a:defRPr sz="3200">
                <a:solidFill>
                  <a:srgbClr val="333333"/>
                </a:solidFill>
              </a:defRPr>
            </a:pPr>
          </a:p>
          <a:p>
            <a:pPr marL="457200" indent="-317500" defTabSz="457200">
              <a:lnSpc>
                <a:spcPct val="100000"/>
              </a:lnSpc>
              <a:spcBef>
                <a:spcPts val="0"/>
              </a:spcBef>
              <a:buClr>
                <a:srgbClr val="333333"/>
              </a:buClr>
              <a:buFont typeface="Helvetica Neue"/>
              <a:defRPr sz="3200">
                <a:solidFill>
                  <a:srgbClr val="333333"/>
                </a:solidFill>
              </a:defRPr>
            </a:pPr>
            <a:r>
              <a:t>For any given game, I would only agree that betting on this game is only “fair” if a $1 bet on </a:t>
            </a:r>
            <a:r>
              <a:rPr i="1"/>
              <a:t>C Milan</a:t>
            </a:r>
            <a:r>
              <a:t> gives a $5 payoff (i.e. I get my $1 back plus a $4 reward for being correct), as would a $4 bet on </a:t>
            </a:r>
            <a:r>
              <a:rPr i="1"/>
              <a:t>Arduino Arsenal</a:t>
            </a:r>
            <a:r>
              <a:t> (i.e., my $4 bet plus a $1 reward). </a:t>
            </a:r>
            <a:r>
              <a:rPr b="1"/>
              <a:t>[Expectations]</a:t>
            </a:r>
          </a:p>
          <a:p>
            <a:pPr marL="457200" indent="-317500" defTabSz="457200">
              <a:lnSpc>
                <a:spcPct val="100000"/>
              </a:lnSpc>
              <a:spcBef>
                <a:spcPts val="0"/>
              </a:spcBef>
              <a:buClr>
                <a:srgbClr val="333333"/>
              </a:buClr>
              <a:buFont typeface="Helvetica Neue"/>
              <a:defRPr sz="3200">
                <a:solidFill>
                  <a:srgbClr val="333333"/>
                </a:solidFill>
              </a:defRPr>
            </a:pPr>
          </a:p>
          <a:p>
            <a:pPr marL="457200" indent="-317500" defTabSz="457200">
              <a:lnSpc>
                <a:spcPct val="100000"/>
              </a:lnSpc>
              <a:spcBef>
                <a:spcPts val="0"/>
              </a:spcBef>
              <a:buClr>
                <a:srgbClr val="333333"/>
              </a:buClr>
              <a:buFont typeface="Helvetica Neue"/>
              <a:defRPr sz="3200">
                <a:solidFill>
                  <a:srgbClr val="333333"/>
                </a:solidFill>
              </a:defRPr>
            </a:pPr>
          </a:p>
          <a:p>
            <a:pPr marL="457200" indent="-317500" defTabSz="457200">
              <a:lnSpc>
                <a:spcPct val="100000"/>
              </a:lnSpc>
              <a:spcBef>
                <a:spcPts val="0"/>
              </a:spcBef>
              <a:buClr>
                <a:srgbClr val="333333"/>
              </a:buClr>
              <a:buFont typeface="Helvetica Neue"/>
              <a:defRPr sz="3200">
                <a:solidFill>
                  <a:srgbClr val="333333"/>
                </a:solidFill>
              </a:defRPr>
            </a:pPr>
            <a:r>
              <a:t>My subjective “belief” or “confidence” in an </a:t>
            </a:r>
            <a:r>
              <a:rPr i="1"/>
              <a:t>Arduino Arsenal</a:t>
            </a:r>
            <a:r>
              <a:t> victory is four times as strong as my belief in a </a:t>
            </a:r>
            <a:r>
              <a:rPr i="1"/>
              <a:t>C Milan</a:t>
            </a:r>
            <a:r>
              <a:t> victory </a:t>
            </a:r>
            <a:r>
              <a:rPr b="1"/>
              <a:t>[Beliefs]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Frequentist"/>
          <p:cNvSpPr txBox="1"/>
          <p:nvPr>
            <p:ph type="title"/>
          </p:nvPr>
        </p:nvSpPr>
        <p:spPr>
          <a:prstGeom prst="rect">
            <a:avLst/>
          </a:prstGeom>
        </p:spPr>
        <p:txBody>
          <a:bodyPr/>
          <a:lstStyle/>
          <a:p>
            <a:pPr/>
            <a:r>
              <a:t>Frequentist</a:t>
            </a:r>
          </a:p>
        </p:txBody>
      </p:sp>
      <p:sp>
        <p:nvSpPr>
          <p:cNvPr id="221" name="The more dominant view in statistics, is referred to as the frequentist view, and it defines probability as a long-run frequency."/>
          <p:cNvSpPr txBox="1"/>
          <p:nvPr>
            <p:ph type="body" idx="1"/>
          </p:nvPr>
        </p:nvSpPr>
        <p:spPr>
          <a:xfrm>
            <a:off x="1206500" y="3168666"/>
            <a:ext cx="21971000" cy="6658243"/>
          </a:xfrm>
          <a:prstGeom prst="rect">
            <a:avLst/>
          </a:prstGeom>
        </p:spPr>
        <p:txBody>
          <a:bodyPr/>
          <a:lstStyle/>
          <a:p>
            <a:pPr marL="457200" indent="-317500" defTabSz="457200">
              <a:lnSpc>
                <a:spcPct val="100000"/>
              </a:lnSpc>
              <a:spcBef>
                <a:spcPts val="0"/>
              </a:spcBef>
              <a:buClr>
                <a:srgbClr val="333333"/>
              </a:buClr>
              <a:buFont typeface="Helvetica Neue"/>
              <a:defRPr sz="3200">
                <a:solidFill>
                  <a:srgbClr val="333333"/>
                </a:solidFill>
              </a:defRPr>
            </a:pPr>
            <a:r>
              <a:t>The more dominant view in statistics, is referred to as the </a:t>
            </a:r>
            <a:r>
              <a:rPr b="1" i="1"/>
              <a:t>frequentist view</a:t>
            </a:r>
            <a:r>
              <a:t>, and it defines probability as a </a:t>
            </a:r>
            <a:r>
              <a:rPr b="1" i="1"/>
              <a:t>long-run frequency</a:t>
            </a:r>
            <a:r>
              <a:t>. </a:t>
            </a:r>
          </a:p>
        </p:txBody>
      </p:sp>
      <p:pic>
        <p:nvPicPr>
          <p:cNvPr id="222" name="Image" descr="Image"/>
          <p:cNvPicPr>
            <a:picLocks noChangeAspect="1"/>
          </p:cNvPicPr>
          <p:nvPr/>
        </p:nvPicPr>
        <p:blipFill>
          <a:blip r:embed="rId2">
            <a:extLst/>
          </a:blip>
          <a:stretch>
            <a:fillRect/>
          </a:stretch>
        </p:blipFill>
        <p:spPr>
          <a:xfrm>
            <a:off x="7401784" y="4521363"/>
            <a:ext cx="10794410" cy="771029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Pros"/>
          <p:cNvSpPr txBox="1"/>
          <p:nvPr>
            <p:ph type="title"/>
          </p:nvPr>
        </p:nvSpPr>
        <p:spPr>
          <a:prstGeom prst="rect">
            <a:avLst/>
          </a:prstGeom>
        </p:spPr>
        <p:txBody>
          <a:bodyPr/>
          <a:lstStyle/>
          <a:p>
            <a:pPr/>
            <a:r>
              <a:t>Pros</a:t>
            </a:r>
          </a:p>
        </p:txBody>
      </p:sp>
      <p:sp>
        <p:nvSpPr>
          <p:cNvPr id="225" name="Firstly, it is objective: the probability of an event is necessarily grounded in the world. The only way that probability statements can make sense is if they refer to (a sequence of) events that occur in the physical universe.…"/>
          <p:cNvSpPr txBox="1"/>
          <p:nvPr>
            <p:ph type="body" idx="1"/>
          </p:nvPr>
        </p:nvSpPr>
        <p:spPr>
          <a:xfrm>
            <a:off x="1206500" y="3168666"/>
            <a:ext cx="21971000" cy="9435575"/>
          </a:xfrm>
          <a:prstGeom prst="rect">
            <a:avLst/>
          </a:prstGeom>
        </p:spPr>
        <p:txBody>
          <a:bodyPr/>
          <a:lstStyle/>
          <a:p>
            <a:pPr marL="457200" indent="-317500" defTabSz="457200">
              <a:lnSpc>
                <a:spcPct val="100000"/>
              </a:lnSpc>
              <a:spcBef>
                <a:spcPts val="0"/>
              </a:spcBef>
              <a:buClr>
                <a:srgbClr val="333333"/>
              </a:buClr>
              <a:buFont typeface="Helvetica Neue"/>
              <a:defRPr sz="3200">
                <a:solidFill>
                  <a:srgbClr val="333333"/>
                </a:solidFill>
              </a:defRPr>
            </a:pPr>
            <a:r>
              <a:t>Firstly, it is objective: the probability of an event is </a:t>
            </a:r>
            <a:r>
              <a:rPr i="1"/>
              <a:t>necessarily</a:t>
            </a:r>
            <a:r>
              <a:t> grounded in the world. The only way that probability statements can make sense is if they refer to (a sequence of) events that occur in the physical universe.</a:t>
            </a:r>
            <a:endParaRPr sz="1360">
              <a:solidFill>
                <a:srgbClr val="4183C4"/>
              </a:solidFill>
            </a:endParaRPr>
          </a:p>
          <a:p>
            <a:pPr marL="457200" indent="-317500" defTabSz="457200">
              <a:lnSpc>
                <a:spcPct val="100000"/>
              </a:lnSpc>
              <a:spcBef>
                <a:spcPts val="0"/>
              </a:spcBef>
              <a:buClr>
                <a:srgbClr val="333333"/>
              </a:buClr>
              <a:buFont typeface="Helvetica Neue"/>
              <a:defRPr sz="3200">
                <a:solidFill>
                  <a:srgbClr val="333333"/>
                </a:solidFill>
              </a:defRPr>
            </a:pPr>
            <a:endParaRPr sz="1360">
              <a:solidFill>
                <a:srgbClr val="4183C4"/>
              </a:solidFill>
            </a:endParaRPr>
          </a:p>
          <a:p>
            <a:pPr marL="457200" indent="-317500" defTabSz="457200">
              <a:lnSpc>
                <a:spcPct val="100000"/>
              </a:lnSpc>
              <a:spcBef>
                <a:spcPts val="0"/>
              </a:spcBef>
              <a:buClr>
                <a:srgbClr val="333333"/>
              </a:buClr>
              <a:buFont typeface="Helvetica Neue"/>
              <a:defRPr sz="3200">
                <a:solidFill>
                  <a:srgbClr val="333333"/>
                </a:solidFill>
              </a:defRPr>
            </a:pPr>
            <a:endParaRPr sz="1360">
              <a:solidFill>
                <a:srgbClr val="4183C4"/>
              </a:solidFill>
            </a:endParaRPr>
          </a:p>
          <a:p>
            <a:pPr marL="457200" indent="-317500" defTabSz="457200">
              <a:lnSpc>
                <a:spcPct val="100000"/>
              </a:lnSpc>
              <a:spcBef>
                <a:spcPts val="0"/>
              </a:spcBef>
              <a:buClr>
                <a:srgbClr val="333333"/>
              </a:buClr>
              <a:buFont typeface="Helvetica Neue"/>
              <a:defRPr sz="3200">
                <a:solidFill>
                  <a:srgbClr val="333333"/>
                </a:solidFill>
              </a:defRPr>
            </a:pPr>
            <a:endParaRPr sz="1360">
              <a:solidFill>
                <a:srgbClr val="4183C4"/>
              </a:solidFill>
            </a:endParaRPr>
          </a:p>
          <a:p>
            <a:pPr marL="457200" indent="-317500" defTabSz="457200">
              <a:lnSpc>
                <a:spcPct val="100000"/>
              </a:lnSpc>
              <a:spcBef>
                <a:spcPts val="0"/>
              </a:spcBef>
              <a:buClr>
                <a:srgbClr val="333333"/>
              </a:buClr>
              <a:buFont typeface="Helvetica Neue"/>
              <a:defRPr sz="3200">
                <a:solidFill>
                  <a:srgbClr val="333333"/>
                </a:solidFill>
              </a:defRPr>
            </a:pPr>
            <a:r>
              <a:t>Secondly, it is unambiguous: any two people watching the same sequence of events unfold, trying to calculate the probability of an event</a:t>
            </a:r>
          </a:p>
          <a:p>
            <a:pPr marL="457200" indent="-317500" defTabSz="457200">
              <a:lnSpc>
                <a:spcPct val="100000"/>
              </a:lnSpc>
              <a:spcBef>
                <a:spcPts val="0"/>
              </a:spcBef>
              <a:buClr>
                <a:srgbClr val="333333"/>
              </a:buClr>
              <a:buFont typeface="Helvetica Neue"/>
              <a:defRPr sz="3200">
                <a:solidFill>
                  <a:srgbClr val="333333"/>
                </a:solidFill>
              </a:defRPr>
            </a:pPr>
          </a:p>
          <a:p>
            <a:pPr marL="457200" indent="-317500" defTabSz="457200">
              <a:lnSpc>
                <a:spcPct val="100000"/>
              </a:lnSpc>
              <a:spcBef>
                <a:spcPts val="0"/>
              </a:spcBef>
              <a:buClr>
                <a:srgbClr val="333333"/>
              </a:buClr>
              <a:buFont typeface="Helvetica Neue"/>
              <a:defRPr sz="3200">
                <a:solidFill>
                  <a:srgbClr val="333333"/>
                </a:solidFill>
              </a:defRPr>
            </a:pPr>
          </a:p>
          <a:p>
            <a:pPr marL="457200" indent="-317500" defTabSz="457200">
              <a:lnSpc>
                <a:spcPct val="100000"/>
              </a:lnSpc>
              <a:spcBef>
                <a:spcPts val="0"/>
              </a:spcBef>
              <a:buClr>
                <a:srgbClr val="333333"/>
              </a:buClr>
              <a:buFont typeface="Helvetica Neue"/>
              <a:defRPr sz="3200">
                <a:solidFill>
                  <a:srgbClr val="333333"/>
                </a:solidFill>
              </a:defRPr>
            </a:pPr>
          </a:p>
          <a:p>
            <a:pPr marL="457200" indent="-317500" defTabSz="457200">
              <a:lnSpc>
                <a:spcPct val="100000"/>
              </a:lnSpc>
              <a:spcBef>
                <a:spcPts val="0"/>
              </a:spcBef>
              <a:buClr>
                <a:srgbClr val="333333"/>
              </a:buClr>
              <a:buFont typeface="Helvetica Neue"/>
              <a:defRPr sz="3200">
                <a:solidFill>
                  <a:srgbClr val="333333"/>
                </a:solidFill>
              </a:defRPr>
            </a:pPr>
          </a:p>
          <a:p>
            <a:pPr marL="457200" indent="-317500" defTabSz="457200">
              <a:lnSpc>
                <a:spcPct val="100000"/>
              </a:lnSpc>
              <a:spcBef>
                <a:spcPts val="0"/>
              </a:spcBef>
              <a:buClr>
                <a:srgbClr val="333333"/>
              </a:buClr>
              <a:buFont typeface="Helvetica Neue"/>
              <a:defRPr sz="3200">
                <a:solidFill>
                  <a:srgbClr val="333333"/>
                </a:solidFill>
              </a:defRPr>
            </a:pPr>
          </a:p>
          <a:p>
            <a:pPr marL="457200" indent="-317500" defTabSz="457200">
              <a:lnSpc>
                <a:spcPct val="100000"/>
              </a:lnSpc>
              <a:spcBef>
                <a:spcPts val="0"/>
              </a:spcBef>
              <a:buClr>
                <a:srgbClr val="333333"/>
              </a:buClr>
              <a:buFont typeface="Helvetica Neue"/>
              <a:defRPr sz="3200">
                <a:solidFill>
                  <a:srgbClr val="333333"/>
                </a:solidFill>
              </a:defRPr>
            </a:pPr>
            <a:r>
              <a:t>Firstly, infinite sequences don’t exist in the physical world. </a:t>
            </a:r>
          </a:p>
          <a:p>
            <a:pPr marL="457200" indent="-317500" defTabSz="457200">
              <a:lnSpc>
                <a:spcPct val="100000"/>
              </a:lnSpc>
              <a:spcBef>
                <a:spcPts val="0"/>
              </a:spcBef>
              <a:buClr>
                <a:srgbClr val="333333"/>
              </a:buClr>
              <a:buFont typeface="Helvetica Neue"/>
              <a:defRPr sz="3200">
                <a:solidFill>
                  <a:srgbClr val="333333"/>
                </a:solidFill>
              </a:defRPr>
            </a:pPr>
          </a:p>
          <a:p>
            <a:pPr marL="457200" indent="-317500" defTabSz="457200">
              <a:lnSpc>
                <a:spcPct val="100000"/>
              </a:lnSpc>
              <a:spcBef>
                <a:spcPts val="0"/>
              </a:spcBef>
              <a:buClr>
                <a:srgbClr val="333333"/>
              </a:buClr>
              <a:buFont typeface="Helvetica Neue"/>
              <a:defRPr sz="3200">
                <a:solidFill>
                  <a:srgbClr val="333333"/>
                </a:solidFill>
              </a:defRPr>
            </a:pPr>
            <a:r>
              <a:t>The frequentist definition has a narrow scope. Frequentist probability genuinely </a:t>
            </a:r>
            <a:r>
              <a:rPr i="1"/>
              <a:t>forbids</a:t>
            </a:r>
            <a:r>
              <a:t> us from making probability statements about a single event.  </a:t>
            </a:r>
          </a:p>
          <a:p>
            <a:pPr marL="457200" indent="-317500" defTabSz="457200">
              <a:lnSpc>
                <a:spcPct val="100000"/>
              </a:lnSpc>
              <a:spcBef>
                <a:spcPts val="0"/>
              </a:spcBef>
              <a:buClr>
                <a:srgbClr val="333333"/>
              </a:buClr>
              <a:buFont typeface="Helvetica Neue"/>
              <a:defRPr sz="3200">
                <a:solidFill>
                  <a:srgbClr val="333333"/>
                </a:solidFill>
              </a:defRPr>
            </a:pPr>
          </a:p>
          <a:p>
            <a:pPr marL="457200" indent="-317500" defTabSz="457200">
              <a:lnSpc>
                <a:spcPct val="100000"/>
              </a:lnSpc>
              <a:spcBef>
                <a:spcPts val="0"/>
              </a:spcBef>
              <a:buClr>
                <a:srgbClr val="333333"/>
              </a:buClr>
              <a:buFont typeface="Helvetica Neue"/>
              <a:defRPr sz="3200">
                <a:solidFill>
                  <a:srgbClr val="333333"/>
                </a:solidFill>
              </a:defRPr>
            </a:pPr>
            <a:r>
              <a:t>“There is a category of days for which I predict a 60% chance of rain; if we look only across those days for which I make this prediction, then on 60% of those days it will actually rain”</a:t>
            </a:r>
          </a:p>
        </p:txBody>
      </p:sp>
      <p:sp>
        <p:nvSpPr>
          <p:cNvPr id="226" name="Cons"/>
          <p:cNvSpPr txBox="1"/>
          <p:nvPr/>
        </p:nvSpPr>
        <p:spPr>
          <a:xfrm>
            <a:off x="1648245" y="6435016"/>
            <a:ext cx="2707260" cy="13783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b="1" spc="-170" sz="8500">
                <a:solidFill>
                  <a:schemeClr val="accent1">
                    <a:hueOff val="114395"/>
                    <a:lumOff val="-24975"/>
                  </a:schemeClr>
                </a:solidFill>
              </a:defRPr>
            </a:lvl1pPr>
          </a:lstStyle>
          <a:p>
            <a:pPr/>
            <a:r>
              <a:t>Cons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Bayesian"/>
          <p:cNvSpPr txBox="1"/>
          <p:nvPr>
            <p:ph type="title"/>
          </p:nvPr>
        </p:nvSpPr>
        <p:spPr>
          <a:prstGeom prst="rect">
            <a:avLst/>
          </a:prstGeom>
        </p:spPr>
        <p:txBody>
          <a:bodyPr/>
          <a:lstStyle/>
          <a:p>
            <a:pPr/>
            <a:r>
              <a:t>Bayesian</a:t>
            </a:r>
          </a:p>
        </p:txBody>
      </p:sp>
      <p:sp>
        <p:nvSpPr>
          <p:cNvPr id="229" name="The Bayesian view of probability is often called the subjectivist view, and it is a minority view among statisticians, but one that has been steadily gaining traction for the last several decades.…"/>
          <p:cNvSpPr txBox="1"/>
          <p:nvPr>
            <p:ph type="body" idx="1"/>
          </p:nvPr>
        </p:nvSpPr>
        <p:spPr>
          <a:xfrm>
            <a:off x="1206500" y="3168666"/>
            <a:ext cx="21971000" cy="9378992"/>
          </a:xfrm>
          <a:prstGeom prst="rect">
            <a:avLst/>
          </a:prstGeom>
        </p:spPr>
        <p:txBody>
          <a:bodyPr/>
          <a:lstStyle/>
          <a:p>
            <a:pPr marL="457200" indent="-317500" defTabSz="457200">
              <a:lnSpc>
                <a:spcPct val="100000"/>
              </a:lnSpc>
              <a:spcBef>
                <a:spcPts val="0"/>
              </a:spcBef>
              <a:buClr>
                <a:srgbClr val="333333"/>
              </a:buClr>
              <a:buFont typeface="Helvetica Neue"/>
              <a:defRPr sz="3200">
                <a:solidFill>
                  <a:srgbClr val="333333"/>
                </a:solidFill>
              </a:defRPr>
            </a:pPr>
            <a:r>
              <a:t>The </a:t>
            </a:r>
            <a:r>
              <a:rPr b="1" i="1"/>
              <a:t>Bayesian view</a:t>
            </a:r>
            <a:r>
              <a:t> of probability is often called the subjectivist view, and it is a minority view among statisticians, but one that has been steadily gaining traction for the last several decades. </a:t>
            </a:r>
          </a:p>
          <a:p>
            <a:pPr marL="457200" indent="-317500" defTabSz="457200">
              <a:lnSpc>
                <a:spcPct val="100000"/>
              </a:lnSpc>
              <a:spcBef>
                <a:spcPts val="0"/>
              </a:spcBef>
              <a:buClr>
                <a:srgbClr val="333333"/>
              </a:buClr>
              <a:buFont typeface="Helvetica Neue"/>
              <a:defRPr sz="3200">
                <a:solidFill>
                  <a:srgbClr val="333333"/>
                </a:solidFill>
              </a:defRPr>
            </a:pPr>
          </a:p>
          <a:p>
            <a:pPr marL="457200" indent="-317500" defTabSz="457200">
              <a:lnSpc>
                <a:spcPct val="100000"/>
              </a:lnSpc>
              <a:spcBef>
                <a:spcPts val="0"/>
              </a:spcBef>
              <a:buClr>
                <a:srgbClr val="333333"/>
              </a:buClr>
              <a:buFont typeface="Helvetica Neue"/>
              <a:defRPr sz="3200">
                <a:solidFill>
                  <a:srgbClr val="333333"/>
                </a:solidFill>
              </a:defRPr>
            </a:pPr>
          </a:p>
          <a:p>
            <a:pPr marL="457200" indent="-317500" defTabSz="457200">
              <a:lnSpc>
                <a:spcPct val="100000"/>
              </a:lnSpc>
              <a:spcBef>
                <a:spcPts val="0"/>
              </a:spcBef>
              <a:buClr>
                <a:srgbClr val="333333"/>
              </a:buClr>
              <a:buFont typeface="Helvetica Neue"/>
              <a:defRPr sz="3200">
                <a:solidFill>
                  <a:srgbClr val="333333"/>
                </a:solidFill>
              </a:defRPr>
            </a:pPr>
            <a:r>
              <a:t>The most common way of thinking about subjective probability is to define the probability of an event as the </a:t>
            </a:r>
            <a:r>
              <a:rPr b="1" i="1"/>
              <a:t>degree of belief</a:t>
            </a:r>
            <a:r>
              <a:t> that an intelligent and rational agent assigns to that truth of that event. </a:t>
            </a:r>
          </a:p>
          <a:p>
            <a:pPr marL="457200" indent="-317500" defTabSz="457200">
              <a:lnSpc>
                <a:spcPct val="100000"/>
              </a:lnSpc>
              <a:spcBef>
                <a:spcPts val="0"/>
              </a:spcBef>
              <a:buClr>
                <a:srgbClr val="333333"/>
              </a:buClr>
              <a:buFont typeface="Helvetica Neue"/>
              <a:defRPr sz="3200">
                <a:solidFill>
                  <a:srgbClr val="333333"/>
                </a:solidFill>
              </a:defRPr>
            </a:pPr>
          </a:p>
          <a:p>
            <a:pPr marL="457200" indent="-317500" defTabSz="457200">
              <a:lnSpc>
                <a:spcPct val="100000"/>
              </a:lnSpc>
              <a:spcBef>
                <a:spcPts val="0"/>
              </a:spcBef>
              <a:buClr>
                <a:srgbClr val="333333"/>
              </a:buClr>
              <a:buFont typeface="Helvetica Neue"/>
              <a:defRPr sz="3200">
                <a:solidFill>
                  <a:srgbClr val="333333"/>
                </a:solidFill>
              </a:defRPr>
            </a:pPr>
          </a:p>
          <a:p>
            <a:pPr marL="457200" indent="-317500" defTabSz="457200">
              <a:lnSpc>
                <a:spcPct val="100000"/>
              </a:lnSpc>
              <a:spcBef>
                <a:spcPts val="0"/>
              </a:spcBef>
              <a:buClr>
                <a:srgbClr val="333333"/>
              </a:buClr>
              <a:buFont typeface="Helvetica Neue"/>
              <a:defRPr sz="3200">
                <a:solidFill>
                  <a:srgbClr val="333333"/>
                </a:solidFill>
              </a:defRPr>
            </a:pPr>
            <a:r>
              <a:t>The main </a:t>
            </a:r>
            <a:r>
              <a:rPr b="1"/>
              <a:t>advantage</a:t>
            </a:r>
            <a:r>
              <a:t> is that it allows you to assign probabilities to any event you want to. You don’t need to be limited to those events that are repeatable. </a:t>
            </a:r>
          </a:p>
          <a:p>
            <a:pPr marL="457200" indent="-317500" defTabSz="457200">
              <a:lnSpc>
                <a:spcPct val="100000"/>
              </a:lnSpc>
              <a:spcBef>
                <a:spcPts val="0"/>
              </a:spcBef>
              <a:buClr>
                <a:srgbClr val="333333"/>
              </a:buClr>
              <a:buFont typeface="Helvetica Neue"/>
              <a:defRPr sz="3200">
                <a:solidFill>
                  <a:srgbClr val="333333"/>
                </a:solidFill>
              </a:defRPr>
            </a:pPr>
          </a:p>
          <a:p>
            <a:pPr marL="457200" indent="-317500" defTabSz="457200">
              <a:lnSpc>
                <a:spcPct val="100000"/>
              </a:lnSpc>
              <a:spcBef>
                <a:spcPts val="0"/>
              </a:spcBef>
              <a:buClr>
                <a:srgbClr val="333333"/>
              </a:buClr>
              <a:buFont typeface="Helvetica Neue"/>
              <a:defRPr sz="3200">
                <a:solidFill>
                  <a:srgbClr val="333333"/>
                </a:solidFill>
              </a:defRPr>
            </a:pPr>
          </a:p>
          <a:p>
            <a:pPr marL="457200" indent="-317500" defTabSz="457200">
              <a:lnSpc>
                <a:spcPct val="100000"/>
              </a:lnSpc>
              <a:spcBef>
                <a:spcPts val="0"/>
              </a:spcBef>
              <a:buClr>
                <a:srgbClr val="333333"/>
              </a:buClr>
              <a:buFont typeface="Helvetica Neue"/>
              <a:defRPr sz="3200">
                <a:solidFill>
                  <a:srgbClr val="333333"/>
                </a:solidFill>
              </a:defRPr>
            </a:pPr>
            <a:r>
              <a:t>The main </a:t>
            </a:r>
            <a:r>
              <a:rPr b="1"/>
              <a:t>disadvantage</a:t>
            </a:r>
            <a:r>
              <a:t> (to many people) is that we can’t be purely objective – specifying a probability requires us to specify an entity that has the relevant degree of belief. This entity might be a human, an alien, a robot, or even a statistician, but there has to be an intelligent agent out there that believes in things. </a:t>
            </a:r>
          </a:p>
          <a:p>
            <a:pPr marL="457200" indent="-317500" defTabSz="457200">
              <a:lnSpc>
                <a:spcPct val="100000"/>
              </a:lnSpc>
              <a:spcBef>
                <a:spcPts val="0"/>
              </a:spcBef>
              <a:buClr>
                <a:srgbClr val="333333"/>
              </a:buClr>
              <a:buFont typeface="Helvetica Neue"/>
              <a:defRPr sz="3200">
                <a:solidFill>
                  <a:srgbClr val="333333"/>
                </a:solidFill>
              </a:defRPr>
            </a:pPr>
          </a:p>
          <a:p>
            <a:pPr marL="457200" indent="-317500" defTabSz="457200">
              <a:lnSpc>
                <a:spcPct val="100000"/>
              </a:lnSpc>
              <a:spcBef>
                <a:spcPts val="0"/>
              </a:spcBef>
              <a:buClr>
                <a:srgbClr val="333333"/>
              </a:buClr>
              <a:buFont typeface="Helvetica Neue"/>
              <a:defRPr sz="3200">
                <a:solidFill>
                  <a:srgbClr val="333333"/>
                </a:solidFill>
              </a:defRPr>
            </a:pPr>
          </a:p>
          <a:p>
            <a:pPr marL="457200" indent="-317500" defTabSz="457200">
              <a:lnSpc>
                <a:spcPct val="100000"/>
              </a:lnSpc>
              <a:spcBef>
                <a:spcPts val="0"/>
              </a:spcBef>
              <a:buClr>
                <a:srgbClr val="333333"/>
              </a:buClr>
              <a:buFont typeface="Helvetica Neue"/>
              <a:defRPr sz="3200">
                <a:solidFill>
                  <a:srgbClr val="333333"/>
                </a:solidFill>
              </a:defRPr>
            </a:pPr>
            <a:r>
              <a:t>To many people this is uncomfortable: it seems to make probability arbitrary.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Bayesian"/>
          <p:cNvSpPr txBox="1"/>
          <p:nvPr>
            <p:ph type="title"/>
          </p:nvPr>
        </p:nvSpPr>
        <p:spPr>
          <a:prstGeom prst="rect">
            <a:avLst/>
          </a:prstGeom>
        </p:spPr>
        <p:txBody>
          <a:bodyPr/>
          <a:lstStyle/>
          <a:p>
            <a:pPr/>
            <a:r>
              <a:t>Bayesian</a:t>
            </a:r>
          </a:p>
        </p:txBody>
      </p:sp>
      <p:sp>
        <p:nvSpPr>
          <p:cNvPr id="232" name="From a Bayesian perspective, statistical inference is all about belief revision.…"/>
          <p:cNvSpPr txBox="1"/>
          <p:nvPr>
            <p:ph type="body" idx="1"/>
          </p:nvPr>
        </p:nvSpPr>
        <p:spPr>
          <a:xfrm>
            <a:off x="1206500" y="3168666"/>
            <a:ext cx="21971000" cy="9378992"/>
          </a:xfrm>
          <a:prstGeom prst="rect">
            <a:avLst/>
          </a:prstGeom>
        </p:spPr>
        <p:txBody>
          <a:bodyPr/>
          <a:lstStyle/>
          <a:p>
            <a:pPr marL="615950" indent="-476250">
              <a:buClr>
                <a:srgbClr val="333333"/>
              </a:buClr>
              <a:buFont typeface="Helvetica Neue"/>
            </a:pPr>
            <a:r>
              <a:t>From a Bayesian perspective, statistical inference is all about </a:t>
            </a:r>
            <a:r>
              <a:rPr i="1"/>
              <a:t>belief revision</a:t>
            </a:r>
            <a:r>
              <a:t>.</a:t>
            </a:r>
          </a:p>
          <a:p>
            <a:pPr marL="615950" indent="-476250">
              <a:buClr>
                <a:srgbClr val="333333"/>
              </a:buClr>
              <a:buFont typeface="Helvetica Neue"/>
            </a:pPr>
            <a:r>
              <a:t>I start out with a set of candidate hypotheses</a:t>
            </a:r>
            <a:r>
              <a:rPr i="1" sz="1856">
                <a:latin typeface="Helvetica"/>
                <a:ea typeface="Helvetica"/>
                <a:cs typeface="Helvetica"/>
                <a:sym typeface="Helvetica"/>
              </a:rPr>
              <a:t>  </a:t>
            </a:r>
            <a:r>
              <a:t>H</a:t>
            </a:r>
            <a:r>
              <a:rPr baseline="-5999"/>
              <a:t>s</a:t>
            </a:r>
            <a:r>
              <a:t> about the world. </a:t>
            </a:r>
          </a:p>
          <a:p>
            <a:pPr marL="615950" indent="-476250">
              <a:buClr>
                <a:srgbClr val="333333"/>
              </a:buClr>
              <a:buFont typeface="Helvetica Neue"/>
            </a:pPr>
            <a:r>
              <a:t>I don’t know which of these hypotheses is true, but do I have some beliefs about which hypotheses are plausible and which are not.</a:t>
            </a:r>
          </a:p>
          <a:p>
            <a:pPr marL="615950" indent="-476250">
              <a:buClr>
                <a:srgbClr val="333333"/>
              </a:buClr>
              <a:buFont typeface="Helvetica Neue"/>
            </a:pPr>
            <a:r>
              <a:t>When I observe the data I have to revise those beliefs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Tensor"/>
          <p:cNvSpPr txBox="1"/>
          <p:nvPr>
            <p:ph type="title"/>
          </p:nvPr>
        </p:nvSpPr>
        <p:spPr>
          <a:prstGeom prst="rect">
            <a:avLst/>
          </a:prstGeom>
        </p:spPr>
        <p:txBody>
          <a:bodyPr/>
          <a:lstStyle/>
          <a:p>
            <a:pPr/>
            <a:r>
              <a:t>Tensor</a:t>
            </a:r>
          </a:p>
        </p:txBody>
      </p:sp>
      <p:sp>
        <p:nvSpPr>
          <p:cNvPr id="235" name="At its core, a tensor is a container for data—almost always numerical data.…"/>
          <p:cNvSpPr txBox="1"/>
          <p:nvPr>
            <p:ph type="body" idx="1"/>
          </p:nvPr>
        </p:nvSpPr>
        <p:spPr>
          <a:xfrm>
            <a:off x="1206500" y="3168666"/>
            <a:ext cx="21971000" cy="9378992"/>
          </a:xfrm>
          <a:prstGeom prst="rect">
            <a:avLst/>
          </a:prstGeom>
        </p:spPr>
        <p:txBody>
          <a:bodyPr/>
          <a:lstStyle/>
          <a:p>
            <a:pPr/>
            <a:r>
              <a:t>At its core, a tensor is a container for data—almost always numerical data. </a:t>
            </a:r>
          </a:p>
          <a:p>
            <a:pPr/>
            <a:r>
              <a:t>It’s a container for numbers. </a:t>
            </a:r>
          </a:p>
          <a:p>
            <a:pPr/>
            <a:r>
              <a:t>You may be already familiar with matrices, which are 2D tensors: tensors are a generalization of matrices to an arbitrary number of dimensions </a:t>
            </a:r>
          </a:p>
          <a:p>
            <a:pPr/>
            <a:r>
              <a:t>Note that in the context of tensors, a </a:t>
            </a:r>
            <a:r>
              <a:rPr i="1"/>
              <a:t>dimension</a:t>
            </a:r>
            <a:r>
              <a:t> is often called an </a:t>
            </a:r>
            <a:r>
              <a:rPr i="1"/>
              <a:t>axis</a:t>
            </a:r>
          </a:p>
        </p:txBody>
      </p:sp>
      <p:pic>
        <p:nvPicPr>
          <p:cNvPr id="236" name="Image" descr="Image"/>
          <p:cNvPicPr>
            <a:picLocks noChangeAspect="1"/>
          </p:cNvPicPr>
          <p:nvPr/>
        </p:nvPicPr>
        <p:blipFill>
          <a:blip r:embed="rId2">
            <a:extLst/>
          </a:blip>
          <a:stretch>
            <a:fillRect/>
          </a:stretch>
        </p:blipFill>
        <p:spPr>
          <a:xfrm>
            <a:off x="1283523" y="9359330"/>
            <a:ext cx="10436572" cy="3502547"/>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Image" descr="Image"/>
          <p:cNvPicPr>
            <a:picLocks noChangeAspect="1"/>
          </p:cNvPicPr>
          <p:nvPr>
            <p:ph type="pic" idx="21"/>
          </p:nvPr>
        </p:nvPicPr>
        <p:blipFill>
          <a:blip r:embed="rId2">
            <a:extLst/>
          </a:blip>
          <a:srcRect l="17609" t="0" r="17533" b="0"/>
          <a:stretch>
            <a:fillRect/>
          </a:stretch>
        </p:blipFill>
        <p:spPr>
          <a:xfrm>
            <a:off x="12192000" y="1270000"/>
            <a:ext cx="10922000" cy="11184435"/>
          </a:xfrm>
          <a:prstGeom prst="rect">
            <a:avLst/>
          </a:prstGeom>
        </p:spPr>
      </p:pic>
      <p:sp>
        <p:nvSpPr>
          <p:cNvPr id="156" name="Topics to cover"/>
          <p:cNvSpPr txBox="1"/>
          <p:nvPr>
            <p:ph type="title"/>
          </p:nvPr>
        </p:nvSpPr>
        <p:spPr>
          <a:xfrm>
            <a:off x="1206500" y="1270000"/>
            <a:ext cx="9779000" cy="1130285"/>
          </a:xfrm>
          <a:prstGeom prst="rect">
            <a:avLst/>
          </a:prstGeom>
        </p:spPr>
        <p:txBody>
          <a:bodyPr/>
          <a:lstStyle>
            <a:lvl1pPr defTabSz="1926287">
              <a:defRPr spc="-134" sz="6715"/>
            </a:lvl1pPr>
          </a:lstStyle>
          <a:p>
            <a:pPr/>
            <a:r>
              <a:t>Topics to cover</a:t>
            </a:r>
          </a:p>
        </p:txBody>
      </p:sp>
      <p:sp>
        <p:nvSpPr>
          <p:cNvPr id="157" name="Summarising Statistics…"/>
          <p:cNvSpPr txBox="1"/>
          <p:nvPr>
            <p:ph type="body" sz="half" idx="1"/>
          </p:nvPr>
        </p:nvSpPr>
        <p:spPr>
          <a:xfrm>
            <a:off x="1206500" y="2633280"/>
            <a:ext cx="9779000" cy="9812720"/>
          </a:xfrm>
          <a:prstGeom prst="rect">
            <a:avLst/>
          </a:prstGeom>
        </p:spPr>
        <p:txBody>
          <a:bodyPr/>
          <a:lstStyle/>
          <a:p>
            <a:pPr marL="621665" indent="-621665" defTabSz="734694">
              <a:buSzPct val="123000"/>
              <a:buChar char="•"/>
              <a:defRPr sz="4895">
                <a:solidFill>
                  <a:schemeClr val="accent3">
                    <a:hueOff val="914338"/>
                    <a:satOff val="31515"/>
                    <a:lumOff val="-30790"/>
                  </a:schemeClr>
                </a:solidFill>
              </a:defRPr>
            </a:pPr>
            <a:r>
              <a:t>Summarising Statistics</a:t>
            </a:r>
          </a:p>
          <a:p>
            <a:pPr marL="621665" indent="-621665" defTabSz="734694">
              <a:buSzPct val="123000"/>
              <a:buChar char="•"/>
              <a:defRPr sz="4895">
                <a:solidFill>
                  <a:schemeClr val="accent3">
                    <a:hueOff val="914338"/>
                    <a:satOff val="31515"/>
                    <a:lumOff val="-30790"/>
                  </a:schemeClr>
                </a:solidFill>
              </a:defRPr>
            </a:pPr>
            <a:r>
              <a:t>Probability Theory</a:t>
            </a:r>
          </a:p>
          <a:p>
            <a:pPr marL="621665" indent="-621665" defTabSz="734694">
              <a:buSzPct val="123000"/>
              <a:buChar char="•"/>
              <a:defRPr sz="4895">
                <a:solidFill>
                  <a:schemeClr val="accent3">
                    <a:hueOff val="914338"/>
                    <a:satOff val="31515"/>
                    <a:lumOff val="-30790"/>
                  </a:schemeClr>
                </a:solidFill>
              </a:defRPr>
            </a:pPr>
            <a:r>
              <a:t>Bayes Theorem</a:t>
            </a:r>
          </a:p>
          <a:p>
            <a:pPr marL="621665" indent="-621665" defTabSz="734694">
              <a:buSzPct val="123000"/>
              <a:buChar char="•"/>
              <a:defRPr b="0" sz="4895"/>
            </a:pPr>
            <a:r>
              <a:t>Distributions</a:t>
            </a:r>
          </a:p>
          <a:p>
            <a:pPr marL="621665" indent="-621665" defTabSz="734694">
              <a:buSzPct val="123000"/>
              <a:buChar char="•"/>
              <a:defRPr b="0" sz="4895"/>
            </a:pPr>
            <a:r>
              <a:t>Samples</a:t>
            </a:r>
          </a:p>
          <a:p>
            <a:pPr marL="621665" indent="-621665" defTabSz="734694">
              <a:buSzPct val="123000"/>
              <a:buChar char="•"/>
              <a:defRPr b="0" sz="4895"/>
            </a:pPr>
            <a:r>
              <a:t>Hypothesis Testing</a:t>
            </a:r>
          </a:p>
          <a:p>
            <a:pPr marL="621665" indent="-621665" defTabSz="734694">
              <a:buSzPct val="123000"/>
              <a:buChar char="•"/>
              <a:defRPr b="0" sz="4895"/>
            </a:pPr>
            <a:r>
              <a:t>Comparing means</a:t>
            </a:r>
          </a:p>
          <a:p>
            <a:pPr marL="621665" indent="-621665" defTabSz="734694">
              <a:buSzPct val="123000"/>
              <a:buChar char="•"/>
              <a:defRPr b="0" sz="4895"/>
            </a:pPr>
            <a:r>
              <a:t>Linear Regression</a:t>
            </a:r>
          </a:p>
          <a:p>
            <a:pPr marL="621665" indent="-621665" defTabSz="734694">
              <a:buSzPct val="123000"/>
              <a:buChar char="•"/>
              <a:defRPr b="0" sz="4895"/>
            </a:pPr>
            <a:r>
              <a:t>What is AI</a:t>
            </a:r>
          </a:p>
          <a:p>
            <a:pPr marL="621665" indent="-621665" defTabSz="734694">
              <a:buSzPct val="123000"/>
              <a:buChar char="•"/>
              <a:defRPr b="0" sz="4895"/>
            </a:pPr>
            <a:r>
              <a:t>Simple ML Overview</a:t>
            </a:r>
          </a:p>
          <a:p>
            <a:pPr marL="621665" indent="-621665" defTabSz="734694">
              <a:buSzPct val="123000"/>
              <a:buChar char="•"/>
              <a:defRPr b="0" sz="4895"/>
            </a:pPr>
            <a:r>
              <a:t>Deep Learning Overview</a:t>
            </a:r>
          </a:p>
          <a:p>
            <a:pPr marL="621665" indent="-621665" defTabSz="734694">
              <a:buSzPct val="123000"/>
              <a:buChar char="•"/>
              <a:defRPr b="0" sz="4895"/>
            </a:pPr>
            <a:r>
              <a:t>Reinforcement Learning Overview</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0 D tensor"/>
          <p:cNvSpPr txBox="1"/>
          <p:nvPr>
            <p:ph type="title"/>
          </p:nvPr>
        </p:nvSpPr>
        <p:spPr>
          <a:prstGeom prst="rect">
            <a:avLst/>
          </a:prstGeom>
        </p:spPr>
        <p:txBody>
          <a:bodyPr/>
          <a:lstStyle/>
          <a:p>
            <a:pPr/>
            <a:r>
              <a:t>0 D tensor</a:t>
            </a:r>
          </a:p>
        </p:txBody>
      </p:sp>
      <p:sp>
        <p:nvSpPr>
          <p:cNvPr id="239" name="A tensor that contains only one number is called a scalar (or scalar tensor, or 0-dimensional tensor, or 0D tensor).…"/>
          <p:cNvSpPr txBox="1"/>
          <p:nvPr>
            <p:ph type="body" idx="1"/>
          </p:nvPr>
        </p:nvSpPr>
        <p:spPr>
          <a:xfrm>
            <a:off x="1206500" y="3168666"/>
            <a:ext cx="21971000" cy="9378992"/>
          </a:xfrm>
          <a:prstGeom prst="rect">
            <a:avLst/>
          </a:prstGeom>
        </p:spPr>
        <p:txBody>
          <a:bodyPr/>
          <a:lstStyle/>
          <a:p>
            <a:pPr marL="572833" indent="-442912" defTabSz="2267655">
              <a:spcBef>
                <a:spcPts val="4100"/>
              </a:spcBef>
              <a:buClr>
                <a:srgbClr val="333333"/>
              </a:buClr>
              <a:buFont typeface="Helvetica Neue"/>
              <a:defRPr sz="4464"/>
            </a:pPr>
            <a:r>
              <a:t>A tensor that contains only one number is called a </a:t>
            </a:r>
            <a:r>
              <a:rPr i="1"/>
              <a:t>scalar</a:t>
            </a:r>
            <a:r>
              <a:t> (or scalar tensor, or 0-dimensional tensor, or 0D tensor).</a:t>
            </a:r>
          </a:p>
          <a:p>
            <a:pPr marL="572833" indent="-442912" defTabSz="2267655">
              <a:spcBef>
                <a:spcPts val="4100"/>
              </a:spcBef>
              <a:buClr>
                <a:srgbClr val="333333"/>
              </a:buClr>
              <a:buFont typeface="Helvetica Neue"/>
              <a:defRPr sz="4464"/>
            </a:pPr>
          </a:p>
          <a:p>
            <a:pPr marL="0" indent="0" defTabSz="2267655">
              <a:spcBef>
                <a:spcPts val="4100"/>
              </a:spcBef>
              <a:buSzTx/>
              <a:buNone/>
              <a:defRPr sz="4464"/>
            </a:pPr>
            <a:r>
              <a:t>&gt;&gt;&gt; import numpy as np</a:t>
            </a:r>
          </a:p>
          <a:p>
            <a:pPr marL="0" indent="0" defTabSz="2267655">
              <a:spcBef>
                <a:spcPts val="4100"/>
              </a:spcBef>
              <a:buSzTx/>
              <a:buNone/>
              <a:defRPr sz="4464"/>
            </a:pPr>
            <a:r>
              <a:t>&gt;&gt;&gt; x = np.array(12)</a:t>
            </a:r>
          </a:p>
          <a:p>
            <a:pPr marL="0" indent="0" defTabSz="2267655">
              <a:spcBef>
                <a:spcPts val="4100"/>
              </a:spcBef>
              <a:buSzTx/>
              <a:buNone/>
              <a:defRPr sz="4464"/>
            </a:pPr>
            <a:r>
              <a:t>&gt;&gt;&gt; x</a:t>
            </a:r>
          </a:p>
          <a:p>
            <a:pPr marL="0" indent="0" defTabSz="2267655">
              <a:spcBef>
                <a:spcPts val="4100"/>
              </a:spcBef>
              <a:buSzTx/>
              <a:buNone/>
              <a:defRPr sz="4464"/>
            </a:pPr>
            <a:r>
              <a:t>array(12)</a:t>
            </a:r>
          </a:p>
          <a:p>
            <a:pPr marL="0" indent="0" defTabSz="2267655">
              <a:spcBef>
                <a:spcPts val="4100"/>
              </a:spcBef>
              <a:buSzTx/>
              <a:buNone/>
              <a:defRPr sz="4464"/>
            </a:pPr>
            <a:r>
              <a:t>&gt;&gt;&gt; x.ndim</a:t>
            </a:r>
          </a:p>
          <a:p>
            <a:pPr marL="0" indent="0" defTabSz="2267655">
              <a:spcBef>
                <a:spcPts val="4100"/>
              </a:spcBef>
              <a:buSzTx/>
              <a:buNone/>
              <a:defRPr sz="4464"/>
            </a:pPr>
            <a:r>
              <a:t>0</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1 D tensor"/>
          <p:cNvSpPr txBox="1"/>
          <p:nvPr>
            <p:ph type="title"/>
          </p:nvPr>
        </p:nvSpPr>
        <p:spPr>
          <a:prstGeom prst="rect">
            <a:avLst/>
          </a:prstGeom>
        </p:spPr>
        <p:txBody>
          <a:bodyPr/>
          <a:lstStyle/>
          <a:p>
            <a:pPr/>
            <a:r>
              <a:t>1 D tensor</a:t>
            </a:r>
          </a:p>
        </p:txBody>
      </p:sp>
      <p:sp>
        <p:nvSpPr>
          <p:cNvPr id="242" name="An array of numbers is called a vector, or 1D tensor.…"/>
          <p:cNvSpPr txBox="1"/>
          <p:nvPr>
            <p:ph type="body" idx="1"/>
          </p:nvPr>
        </p:nvSpPr>
        <p:spPr>
          <a:xfrm>
            <a:off x="1206500" y="3168666"/>
            <a:ext cx="21971000" cy="9378992"/>
          </a:xfrm>
          <a:prstGeom prst="rect">
            <a:avLst/>
          </a:prstGeom>
        </p:spPr>
        <p:txBody>
          <a:bodyPr/>
          <a:lstStyle/>
          <a:p>
            <a:pPr marL="1257046" indent="-1120140" defTabSz="2389572">
              <a:spcBef>
                <a:spcPts val="4400"/>
              </a:spcBef>
              <a:buClr>
                <a:srgbClr val="262626"/>
              </a:buClr>
              <a:buFont typeface="Times Roman"/>
              <a:defRPr sz="4704"/>
            </a:pPr>
            <a:r>
              <a:t>An array of numbers is called a vector, or 1D tensor. </a:t>
            </a:r>
          </a:p>
          <a:p>
            <a:pPr marL="1257046" indent="-1120140" defTabSz="2389572">
              <a:spcBef>
                <a:spcPts val="4400"/>
              </a:spcBef>
              <a:buClr>
                <a:srgbClr val="262626"/>
              </a:buClr>
              <a:buFont typeface="Times Roman"/>
              <a:defRPr sz="4704"/>
            </a:pPr>
            <a:r>
              <a:t>A 1D tensor is said to have exactly one axis. </a:t>
            </a:r>
          </a:p>
          <a:p>
            <a:pPr marL="1257046" indent="-1120140" defTabSz="2389572">
              <a:spcBef>
                <a:spcPts val="4400"/>
              </a:spcBef>
              <a:buClr>
                <a:srgbClr val="262626"/>
              </a:buClr>
              <a:buFont typeface="Times Roman"/>
              <a:defRPr sz="4704"/>
            </a:pPr>
            <a:r>
              <a:t>Following is a Numpy vector: </a:t>
            </a:r>
            <a:br/>
          </a:p>
          <a:p>
            <a:pPr marL="0" indent="0" defTabSz="2389572">
              <a:spcBef>
                <a:spcPts val="4400"/>
              </a:spcBef>
              <a:buSzTx/>
              <a:buNone/>
              <a:defRPr sz="4704"/>
            </a:pPr>
            <a:r>
              <a:t>&gt;&gt;&gt; x = np.array([12, 3, 6, 14]) </a:t>
            </a:r>
          </a:p>
          <a:p>
            <a:pPr marL="0" indent="0" defTabSz="2389572">
              <a:spcBef>
                <a:spcPts val="4400"/>
              </a:spcBef>
              <a:buSzTx/>
              <a:buNone/>
              <a:defRPr sz="4704"/>
            </a:pPr>
            <a:r>
              <a:t>&gt;&gt;&gt; x</a:t>
            </a:r>
            <a:br/>
            <a:r>
              <a:t>array([12, 3, 6, 14])</a:t>
            </a:r>
          </a:p>
          <a:p>
            <a:pPr marL="0" indent="0" defTabSz="2389572">
              <a:spcBef>
                <a:spcPts val="4400"/>
              </a:spcBef>
              <a:buSzTx/>
              <a:buNone/>
              <a:defRPr sz="4704"/>
            </a:pPr>
            <a:br/>
            <a:r>
              <a:t>&gt;&gt;&gt; x.ndim </a:t>
            </a:r>
            <a:br>
              <a:rPr sz="1176">
                <a:latin typeface="Times Roman"/>
                <a:ea typeface="Times Roman"/>
                <a:cs typeface="Times Roman"/>
                <a:sym typeface="Times Roman"/>
              </a:rPr>
            </a:br>
            <a:r>
              <a:t>1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2 D tensor"/>
          <p:cNvSpPr txBox="1"/>
          <p:nvPr>
            <p:ph type="title"/>
          </p:nvPr>
        </p:nvSpPr>
        <p:spPr>
          <a:prstGeom prst="rect">
            <a:avLst/>
          </a:prstGeom>
        </p:spPr>
        <p:txBody>
          <a:bodyPr/>
          <a:lstStyle/>
          <a:p>
            <a:pPr/>
            <a:r>
              <a:t>2 D tensor</a:t>
            </a:r>
          </a:p>
        </p:txBody>
      </p:sp>
      <p:sp>
        <p:nvSpPr>
          <p:cNvPr id="245" name="An array of vectors is a matrix, or 2D  tensor.…"/>
          <p:cNvSpPr txBox="1"/>
          <p:nvPr>
            <p:ph type="body" idx="1"/>
          </p:nvPr>
        </p:nvSpPr>
        <p:spPr>
          <a:xfrm>
            <a:off x="1206500" y="3168666"/>
            <a:ext cx="21971000" cy="9378992"/>
          </a:xfrm>
          <a:prstGeom prst="rect">
            <a:avLst/>
          </a:prstGeom>
        </p:spPr>
        <p:txBody>
          <a:bodyPr/>
          <a:lstStyle/>
          <a:p>
            <a:pPr marL="1103122" indent="-982980" defTabSz="2096971">
              <a:spcBef>
                <a:spcPts val="3800"/>
              </a:spcBef>
              <a:buClr>
                <a:srgbClr val="262626"/>
              </a:buClr>
              <a:buFont typeface="Times Roman"/>
              <a:defRPr sz="4128"/>
            </a:pPr>
            <a:r>
              <a:t>An array of vectors is a </a:t>
            </a:r>
            <a:r>
              <a:rPr i="1"/>
              <a:t>matrix</a:t>
            </a:r>
            <a:r>
              <a:t>, or 2D </a:t>
            </a:r>
            <a:r>
              <a:rPr sz="1032"/>
              <a:t> </a:t>
            </a:r>
            <a:r>
              <a:t>tensor. </a:t>
            </a:r>
          </a:p>
          <a:p>
            <a:pPr marL="1103122" indent="-982980" defTabSz="2096971">
              <a:spcBef>
                <a:spcPts val="3800"/>
              </a:spcBef>
              <a:buClr>
                <a:srgbClr val="262626"/>
              </a:buClr>
              <a:buFont typeface="Times Roman"/>
              <a:defRPr sz="4128"/>
            </a:pPr>
            <a:r>
              <a:t>A matrix has two axes (often referred to </a:t>
            </a:r>
            <a:r>
              <a:rPr i="1"/>
              <a:t>rows </a:t>
            </a:r>
            <a:r>
              <a:t>and </a:t>
            </a:r>
            <a:r>
              <a:rPr i="1"/>
              <a:t>columns</a:t>
            </a:r>
            <a:r>
              <a:t>). You can visually interpret a matrix as a rectangular grid of numbers. </a:t>
            </a:r>
          </a:p>
          <a:p>
            <a:pPr marL="1103122" indent="-982980" defTabSz="2096971">
              <a:spcBef>
                <a:spcPts val="3800"/>
              </a:spcBef>
              <a:buClr>
                <a:srgbClr val="262626"/>
              </a:buClr>
              <a:buFont typeface="Times Roman"/>
              <a:defRPr sz="4128"/>
            </a:pPr>
            <a:r>
              <a:t>This is a Numpy matrix:</a:t>
            </a:r>
          </a:p>
          <a:p>
            <a:pPr marL="1103122" indent="-982980" defTabSz="2096971">
              <a:spcBef>
                <a:spcPts val="3800"/>
              </a:spcBef>
              <a:buClr>
                <a:srgbClr val="262626"/>
              </a:buClr>
              <a:buFont typeface="Times Roman"/>
              <a:defRPr sz="4128"/>
            </a:pPr>
            <a:endParaRPr sz="1032"/>
          </a:p>
          <a:p>
            <a:pPr marL="0" indent="0" defTabSz="2096971">
              <a:spcBef>
                <a:spcPts val="3800"/>
              </a:spcBef>
              <a:buSzTx/>
              <a:buNone/>
              <a:defRPr sz="4128"/>
            </a:pPr>
            <a:r>
              <a:t>&gt;&gt;&gt; x = np.array([[5, 78, 2, 34, 0], </a:t>
            </a:r>
          </a:p>
          <a:p>
            <a:pPr lvl="8" marL="0" indent="3145536" defTabSz="2096971">
              <a:spcBef>
                <a:spcPts val="3800"/>
              </a:spcBef>
              <a:buSzTx/>
              <a:buNone/>
              <a:defRPr sz="4128"/>
            </a:pPr>
            <a:r>
              <a:t>[6, 79, 3, 35, 1], </a:t>
            </a:r>
            <a:endParaRPr sz="1032">
              <a:latin typeface="Times Roman"/>
              <a:ea typeface="Times Roman"/>
              <a:cs typeface="Times Roman"/>
              <a:sym typeface="Times Roman"/>
            </a:endParaRPr>
          </a:p>
          <a:p>
            <a:pPr lvl="8" marL="0" indent="3145536" defTabSz="2096971">
              <a:spcBef>
                <a:spcPts val="3800"/>
              </a:spcBef>
              <a:buSzTx/>
              <a:buNone/>
              <a:defRPr sz="4128"/>
            </a:pPr>
            <a:r>
              <a:t>[7, 80, 4, 36, 2]])</a:t>
            </a:r>
          </a:p>
          <a:p>
            <a:pPr marL="0" indent="0" defTabSz="2096971">
              <a:spcBef>
                <a:spcPts val="3800"/>
              </a:spcBef>
              <a:buSzTx/>
              <a:buNone/>
              <a:defRPr sz="4128"/>
            </a:pPr>
            <a:r>
              <a:t>&gt;&gt;&gt; x.ndim</a:t>
            </a:r>
          </a:p>
          <a:p>
            <a:pPr marL="0" indent="0" defTabSz="2096971">
              <a:spcBef>
                <a:spcPts val="3800"/>
              </a:spcBef>
              <a:buSzTx/>
              <a:buNone/>
              <a:defRPr sz="4128"/>
            </a:pPr>
            <a:r>
              <a:t> 2</a:t>
            </a:r>
          </a:p>
        </p:txBody>
      </p:sp>
      <p:pic>
        <p:nvPicPr>
          <p:cNvPr id="246" name="Image" descr="Image"/>
          <p:cNvPicPr>
            <a:picLocks noChangeAspect="1"/>
          </p:cNvPicPr>
          <p:nvPr/>
        </p:nvPicPr>
        <p:blipFill>
          <a:blip r:embed="rId2">
            <a:extLst/>
          </a:blip>
          <a:stretch>
            <a:fillRect/>
          </a:stretch>
        </p:blipFill>
        <p:spPr>
          <a:xfrm>
            <a:off x="11136303" y="7673249"/>
            <a:ext cx="12407901" cy="49657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3 D tensor (+)"/>
          <p:cNvSpPr txBox="1"/>
          <p:nvPr>
            <p:ph type="title"/>
          </p:nvPr>
        </p:nvSpPr>
        <p:spPr>
          <a:prstGeom prst="rect">
            <a:avLst/>
          </a:prstGeom>
        </p:spPr>
        <p:txBody>
          <a:bodyPr/>
          <a:lstStyle/>
          <a:p>
            <a:pPr/>
            <a:r>
              <a:t>3 D tensor (+)</a:t>
            </a:r>
          </a:p>
        </p:txBody>
      </p:sp>
      <p:sp>
        <p:nvSpPr>
          <p:cNvPr id="249" name="If you pack such matrices in a new array, you obtain a 3D tensor, which you can visually interpret as a cube of numbers.…"/>
          <p:cNvSpPr txBox="1"/>
          <p:nvPr>
            <p:ph type="body" idx="1"/>
          </p:nvPr>
        </p:nvSpPr>
        <p:spPr>
          <a:xfrm>
            <a:off x="1206500" y="3168666"/>
            <a:ext cx="21971000" cy="9378992"/>
          </a:xfrm>
          <a:prstGeom prst="rect">
            <a:avLst/>
          </a:prstGeom>
        </p:spPr>
        <p:txBody>
          <a:bodyPr/>
          <a:lstStyle/>
          <a:p>
            <a:pPr marL="820927" indent="-731519" defTabSz="1560536">
              <a:spcBef>
                <a:spcPts val="2800"/>
              </a:spcBef>
              <a:buClr>
                <a:srgbClr val="262626"/>
              </a:buClr>
              <a:buFont typeface="Times Roman"/>
              <a:defRPr sz="3072"/>
            </a:pPr>
            <a:r>
              <a:t>If you pack such matrices in a new array, you obtain a 3D tensor, which you can visually interpret as a cube of numbers. </a:t>
            </a:r>
          </a:p>
          <a:p>
            <a:pPr marL="820927" indent="-731519" defTabSz="1560536">
              <a:spcBef>
                <a:spcPts val="2800"/>
              </a:spcBef>
              <a:buClr>
                <a:srgbClr val="262626"/>
              </a:buClr>
              <a:buFont typeface="Times Roman"/>
              <a:defRPr sz="3072"/>
            </a:pPr>
            <a:r>
              <a:t>Following is a Numpy 3D </a:t>
            </a:r>
            <a:r>
              <a:rPr sz="768"/>
              <a:t> </a:t>
            </a:r>
            <a:r>
              <a:t>tensor: </a:t>
            </a:r>
            <a:endParaRPr sz="768"/>
          </a:p>
          <a:p>
            <a:pPr marL="0" indent="0" defTabSz="1560536">
              <a:spcBef>
                <a:spcPts val="2800"/>
              </a:spcBef>
              <a:buSzTx/>
              <a:buNone/>
              <a:defRPr sz="3072"/>
            </a:pPr>
            <a:endParaRPr sz="768"/>
          </a:p>
          <a:p>
            <a:pPr marL="0" indent="0" defTabSz="1560536">
              <a:spcBef>
                <a:spcPts val="2800"/>
              </a:spcBef>
              <a:buSzTx/>
              <a:buNone/>
              <a:defRPr sz="3072"/>
            </a:pPr>
            <a:r>
              <a:t>&gt;&gt;&gt; x = np.array(     [[5, 78, 2, 34, 0], </a:t>
            </a:r>
          </a:p>
          <a:p>
            <a:pPr lvl="8" marL="0" indent="2340863" defTabSz="1560536">
              <a:spcBef>
                <a:spcPts val="2800"/>
              </a:spcBef>
              <a:buSzTx/>
              <a:buNone/>
              <a:defRPr sz="3072"/>
            </a:pPr>
            <a:r>
              <a:t>[6, 79, 3, 35, 1], </a:t>
            </a:r>
            <a:endParaRPr sz="768">
              <a:latin typeface="Times Roman"/>
              <a:ea typeface="Times Roman"/>
              <a:cs typeface="Times Roman"/>
              <a:sym typeface="Times Roman"/>
            </a:endParaRPr>
          </a:p>
          <a:p>
            <a:pPr lvl="8" marL="0" indent="2340863" defTabSz="1560536">
              <a:spcBef>
                <a:spcPts val="2800"/>
              </a:spcBef>
              <a:buSzTx/>
              <a:buNone/>
              <a:defRPr sz="3072"/>
            </a:pPr>
            <a:r>
              <a:t>[7, 80, 4, 36, 2]],</a:t>
            </a:r>
          </a:p>
          <a:p>
            <a:pPr lvl="8" marL="0" indent="2340863" defTabSz="1560536">
              <a:spcBef>
                <a:spcPts val="2800"/>
              </a:spcBef>
              <a:buSzTx/>
              <a:buNone/>
              <a:defRPr sz="3072"/>
            </a:pPr>
            <a:r>
              <a:t>[[5, 78, 2, 34, 0], </a:t>
            </a:r>
          </a:p>
          <a:p>
            <a:pPr lvl="8" marL="0" indent="2340863" defTabSz="1560536">
              <a:spcBef>
                <a:spcPts val="2800"/>
              </a:spcBef>
              <a:buSzTx/>
              <a:buNone/>
              <a:defRPr sz="3072"/>
            </a:pPr>
            <a:r>
              <a:t>[6, 79, 3, 35, 1], </a:t>
            </a:r>
            <a:endParaRPr sz="768">
              <a:latin typeface="Times Roman"/>
              <a:ea typeface="Times Roman"/>
              <a:cs typeface="Times Roman"/>
              <a:sym typeface="Times Roman"/>
            </a:endParaRPr>
          </a:p>
          <a:p>
            <a:pPr lvl="8" marL="0" indent="2340863" defTabSz="1560536">
              <a:spcBef>
                <a:spcPts val="2800"/>
              </a:spcBef>
              <a:buSzTx/>
              <a:buNone/>
              <a:defRPr sz="3072"/>
            </a:pPr>
            <a:r>
              <a:t>[7, 80, 4, 36, 2]],</a:t>
            </a:r>
          </a:p>
          <a:p>
            <a:pPr lvl="8" marL="0" indent="2340863" defTabSz="1560536">
              <a:spcBef>
                <a:spcPts val="2800"/>
              </a:spcBef>
              <a:buSzTx/>
              <a:buNone/>
              <a:defRPr sz="3072"/>
            </a:pPr>
            <a:r>
              <a:t>[[5, 78, 2, 34, 0], </a:t>
            </a:r>
          </a:p>
          <a:p>
            <a:pPr lvl="8" marL="0" indent="2340863" defTabSz="1560536">
              <a:spcBef>
                <a:spcPts val="2800"/>
              </a:spcBef>
              <a:buSzTx/>
              <a:buNone/>
              <a:defRPr sz="3072"/>
            </a:pPr>
            <a:r>
              <a:t>[6, 79, 3, 35, 1], </a:t>
            </a:r>
            <a:endParaRPr sz="768">
              <a:latin typeface="Times Roman"/>
              <a:ea typeface="Times Roman"/>
              <a:cs typeface="Times Roman"/>
              <a:sym typeface="Times Roman"/>
            </a:endParaRPr>
          </a:p>
          <a:p>
            <a:pPr lvl="8" marL="0" indent="2340863" defTabSz="1560536">
              <a:spcBef>
                <a:spcPts val="2800"/>
              </a:spcBef>
              <a:buSzTx/>
              <a:buNone/>
              <a:defRPr sz="3072"/>
            </a:pPr>
            <a:r>
              <a:t>[7, 80, 4, 36, 2]])</a:t>
            </a:r>
            <a:endParaRPr sz="768">
              <a:latin typeface="Times Roman"/>
              <a:ea typeface="Times Roman"/>
              <a:cs typeface="Times Roman"/>
              <a:sym typeface="Times Roman"/>
            </a:endParaR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3 D tensor (+)"/>
          <p:cNvSpPr txBox="1"/>
          <p:nvPr>
            <p:ph type="title"/>
          </p:nvPr>
        </p:nvSpPr>
        <p:spPr>
          <a:prstGeom prst="rect">
            <a:avLst/>
          </a:prstGeom>
        </p:spPr>
        <p:txBody>
          <a:bodyPr/>
          <a:lstStyle/>
          <a:p>
            <a:pPr/>
            <a:r>
              <a:t>3 D tensor (+)</a:t>
            </a:r>
          </a:p>
        </p:txBody>
      </p:sp>
      <p:sp>
        <p:nvSpPr>
          <p:cNvPr id="252" name="By packing 3D tensors in an array, you can create a 4D tensor, and so on.…"/>
          <p:cNvSpPr txBox="1"/>
          <p:nvPr>
            <p:ph type="body" idx="1"/>
          </p:nvPr>
        </p:nvSpPr>
        <p:spPr>
          <a:xfrm>
            <a:off x="1206500" y="3168666"/>
            <a:ext cx="21971000" cy="9378992"/>
          </a:xfrm>
          <a:prstGeom prst="rect">
            <a:avLst/>
          </a:prstGeom>
        </p:spPr>
        <p:txBody>
          <a:bodyPr/>
          <a:lstStyle/>
          <a:p>
            <a:pPr marL="1282700" indent="-1143000">
              <a:buClr>
                <a:srgbClr val="262626"/>
              </a:buClr>
              <a:buFont typeface="Times Roman"/>
            </a:pPr>
            <a:r>
              <a:t>By packing 3D tensors in an array, you can create a 4D tensor, and so on. </a:t>
            </a:r>
          </a:p>
          <a:p>
            <a:pPr marL="1282700" indent="-1143000">
              <a:buClr>
                <a:srgbClr val="262626"/>
              </a:buClr>
              <a:buFont typeface="Times Roman"/>
            </a:pPr>
            <a:r>
              <a:t>In ML you’ll generally manipulate tensors that are 0D to 4D, although you may go up to 5D if you process video data</a:t>
            </a:r>
            <a:endParaRPr sz="1200"/>
          </a:p>
        </p:txBody>
      </p:sp>
      <p:sp>
        <p:nvSpPr>
          <p:cNvPr id="253" name="Tensor Characteristics"/>
          <p:cNvSpPr txBox="1"/>
          <p:nvPr/>
        </p:nvSpPr>
        <p:spPr>
          <a:xfrm>
            <a:off x="1206500" y="6141418"/>
            <a:ext cx="21971000"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70" sz="8500">
                <a:solidFill>
                  <a:schemeClr val="accent1">
                    <a:hueOff val="114395"/>
                    <a:lumOff val="-24975"/>
                  </a:schemeClr>
                </a:solidFill>
              </a:defRPr>
            </a:lvl1pPr>
          </a:lstStyle>
          <a:p>
            <a:pPr/>
            <a:r>
              <a:t>Tensor Characteristics</a:t>
            </a:r>
          </a:p>
        </p:txBody>
      </p:sp>
      <p:sp>
        <p:nvSpPr>
          <p:cNvPr id="254" name="By Number of axes (rank)…"/>
          <p:cNvSpPr txBox="1"/>
          <p:nvPr/>
        </p:nvSpPr>
        <p:spPr>
          <a:xfrm>
            <a:off x="1206500" y="7882292"/>
            <a:ext cx="21971000" cy="93789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1282700" indent="-1143000" algn="l">
              <a:lnSpc>
                <a:spcPct val="90000"/>
              </a:lnSpc>
              <a:spcBef>
                <a:spcPts val="4500"/>
              </a:spcBef>
              <a:buClr>
                <a:srgbClr val="262626"/>
              </a:buClr>
              <a:buSzPct val="123000"/>
              <a:buFont typeface="Times Roman"/>
              <a:buChar char="•"/>
              <a:defRPr sz="4800">
                <a:solidFill>
                  <a:srgbClr val="000000"/>
                </a:solidFill>
              </a:defRPr>
            </a:pPr>
            <a:r>
              <a:t>By Number of axes (rank)  </a:t>
            </a:r>
          </a:p>
          <a:p>
            <a:pPr marL="1282700" indent="-1143000" algn="l">
              <a:lnSpc>
                <a:spcPct val="90000"/>
              </a:lnSpc>
              <a:spcBef>
                <a:spcPts val="4500"/>
              </a:spcBef>
              <a:buClr>
                <a:srgbClr val="262626"/>
              </a:buClr>
              <a:buSzPct val="123000"/>
              <a:buFont typeface="Times Roman"/>
              <a:buChar char="•"/>
              <a:defRPr sz="4800">
                <a:solidFill>
                  <a:srgbClr val="000000"/>
                </a:solidFill>
              </a:defRPr>
            </a:pPr>
            <a:r>
              <a:rPr i="1"/>
              <a:t>Shape</a:t>
            </a:r>
            <a:r>
              <a:t>—This is a tuple of integers that describes how many dimensions the tensor has along each axis. </a:t>
            </a:r>
          </a:p>
          <a:p>
            <a:pPr marL="1282700" indent="-1143000" algn="l">
              <a:lnSpc>
                <a:spcPct val="90000"/>
              </a:lnSpc>
              <a:spcBef>
                <a:spcPts val="4500"/>
              </a:spcBef>
              <a:buClr>
                <a:srgbClr val="262626"/>
              </a:buClr>
              <a:buSzPct val="123000"/>
              <a:buFont typeface="Times Roman"/>
              <a:buChar char="•"/>
              <a:defRPr sz="4800">
                <a:solidFill>
                  <a:srgbClr val="000000"/>
                </a:solidFill>
              </a:defRPr>
            </a:pPr>
            <a:r>
              <a:rPr i="1"/>
              <a:t>Data type </a:t>
            </a:r>
            <a:r>
              <a:t>(usually called dtype</a:t>
            </a:r>
            <a:r>
              <a:rPr sz="1200">
                <a:latin typeface="Courier"/>
                <a:ea typeface="Courier"/>
                <a:cs typeface="Courier"/>
                <a:sym typeface="Courier"/>
              </a:rPr>
              <a:t> </a:t>
            </a:r>
            <a:r>
              <a:t>in Python libraries)—This is the type of the data contained in the tensor; for instance, a tensor’s type could be float32, uint8, float64 , and so on. </a:t>
            </a:r>
            <a:endParaRPr sz="1200"/>
          </a:p>
          <a:p>
            <a:pPr marL="1282700" indent="-1143000" algn="l">
              <a:lnSpc>
                <a:spcPct val="90000"/>
              </a:lnSpc>
              <a:spcBef>
                <a:spcPts val="4500"/>
              </a:spcBef>
              <a:buClr>
                <a:srgbClr val="262626"/>
              </a:buClr>
              <a:buSzPct val="123000"/>
              <a:buFont typeface="Times Roman"/>
              <a:buChar char="•"/>
              <a:defRPr sz="4800">
                <a:solidFill>
                  <a:srgbClr val="000000"/>
                </a:solidFill>
              </a:defRPr>
            </a:pPr>
            <a:endParaRPr sz="1200"/>
          </a:p>
          <a:p>
            <a:pPr marL="1282700" indent="-1143000" algn="l">
              <a:lnSpc>
                <a:spcPct val="90000"/>
              </a:lnSpc>
              <a:spcBef>
                <a:spcPts val="4500"/>
              </a:spcBef>
              <a:buClr>
                <a:srgbClr val="262626"/>
              </a:buClr>
              <a:buSzPct val="123000"/>
              <a:buFont typeface="Times Roman"/>
              <a:buChar char="•"/>
              <a:defRPr sz="4800">
                <a:solidFill>
                  <a:srgbClr val="000000"/>
                </a:solidFill>
              </a:defRPr>
            </a:pPr>
            <a:endParaRPr sz="1200"/>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3 D tensor (+)"/>
          <p:cNvSpPr txBox="1"/>
          <p:nvPr>
            <p:ph type="title"/>
          </p:nvPr>
        </p:nvSpPr>
        <p:spPr>
          <a:prstGeom prst="rect">
            <a:avLst/>
          </a:prstGeom>
        </p:spPr>
        <p:txBody>
          <a:bodyPr/>
          <a:lstStyle/>
          <a:p>
            <a:pPr/>
            <a:r>
              <a:t>3 D tensor (+)</a:t>
            </a:r>
          </a:p>
        </p:txBody>
      </p:sp>
      <p:pic>
        <p:nvPicPr>
          <p:cNvPr id="257" name="Image" descr="Image"/>
          <p:cNvPicPr>
            <a:picLocks noChangeAspect="1"/>
          </p:cNvPicPr>
          <p:nvPr/>
        </p:nvPicPr>
        <p:blipFill>
          <a:blip r:embed="rId2">
            <a:extLst/>
          </a:blip>
          <a:srcRect l="0" t="0" r="39182" b="0"/>
          <a:stretch>
            <a:fillRect/>
          </a:stretch>
        </p:blipFill>
        <p:spPr>
          <a:xfrm>
            <a:off x="12007081" y="2975383"/>
            <a:ext cx="9446442" cy="7299555"/>
          </a:xfrm>
          <a:prstGeom prst="rect">
            <a:avLst/>
          </a:prstGeom>
          <a:ln w="12700">
            <a:miter lim="400000"/>
          </a:ln>
        </p:spPr>
      </p:pic>
      <p:pic>
        <p:nvPicPr>
          <p:cNvPr id="258" name="Image" descr="Image"/>
          <p:cNvPicPr>
            <a:picLocks noChangeAspect="1"/>
          </p:cNvPicPr>
          <p:nvPr/>
        </p:nvPicPr>
        <p:blipFill>
          <a:blip r:embed="rId3">
            <a:extLst/>
          </a:blip>
          <a:stretch>
            <a:fillRect/>
          </a:stretch>
        </p:blipFill>
        <p:spPr>
          <a:xfrm>
            <a:off x="328115" y="5497372"/>
            <a:ext cx="9985058" cy="4315046"/>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5D Tensor"/>
          <p:cNvSpPr txBox="1"/>
          <p:nvPr>
            <p:ph type="title"/>
          </p:nvPr>
        </p:nvSpPr>
        <p:spPr>
          <a:prstGeom prst="rect">
            <a:avLst/>
          </a:prstGeom>
        </p:spPr>
        <p:txBody>
          <a:bodyPr/>
          <a:lstStyle/>
          <a:p>
            <a:pPr/>
            <a:r>
              <a:t>5D Tensor</a:t>
            </a:r>
          </a:p>
        </p:txBody>
      </p:sp>
      <p:sp>
        <p:nvSpPr>
          <p:cNvPr id="261" name="Video data is one of the few types of real-world data for which you’ll need 5D tensors.…"/>
          <p:cNvSpPr txBox="1"/>
          <p:nvPr>
            <p:ph type="body" idx="1"/>
          </p:nvPr>
        </p:nvSpPr>
        <p:spPr>
          <a:xfrm>
            <a:off x="1206500" y="3168666"/>
            <a:ext cx="21971000" cy="9378992"/>
          </a:xfrm>
          <a:prstGeom prst="rect">
            <a:avLst/>
          </a:prstGeom>
        </p:spPr>
        <p:txBody>
          <a:bodyPr/>
          <a:lstStyle/>
          <a:p>
            <a:pPr/>
            <a:r>
              <a:t>Video data is one of the few types of real-world data for which you’ll need 5D tensors. </a:t>
            </a:r>
          </a:p>
          <a:p>
            <a:pPr/>
            <a:r>
              <a:t>A video can be understood as a sequence of frames, each frame being a color image. </a:t>
            </a:r>
          </a:p>
          <a:p>
            <a:pPr/>
            <a:r>
              <a:t>Because each frame can be stored in a 3D tensor (height, width, color_depth), a sequence of frames can be stored in a 4D tensor (frames, height, width, color_ depth)</a:t>
            </a:r>
          </a:p>
          <a:p>
            <a:pPr/>
            <a:r>
              <a:t>Thus a batch of different videos can be stored in a 5D tensor of shape (samples, frames, height, width, color_depth)</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Practice"/>
          <p:cNvSpPr txBox="1"/>
          <p:nvPr>
            <p:ph type="title"/>
          </p:nvPr>
        </p:nvSpPr>
        <p:spPr>
          <a:prstGeom prst="rect">
            <a:avLst/>
          </a:prstGeom>
        </p:spPr>
        <p:txBody>
          <a:bodyPr/>
          <a:lstStyle/>
          <a:p>
            <a:pPr/>
            <a:r>
              <a:t>Practice</a:t>
            </a:r>
          </a:p>
        </p:txBody>
      </p:sp>
      <p:sp>
        <p:nvSpPr>
          <p:cNvPr id="264" name="from keras.datasets import mnist (train_images, train_labels), (test_images, test_labels) = mnist.load_data()…"/>
          <p:cNvSpPr txBox="1"/>
          <p:nvPr>
            <p:ph type="body" idx="1"/>
          </p:nvPr>
        </p:nvSpPr>
        <p:spPr>
          <a:xfrm>
            <a:off x="1206500" y="3168666"/>
            <a:ext cx="21971000" cy="9378992"/>
          </a:xfrm>
          <a:prstGeom prst="rect">
            <a:avLst/>
          </a:prstGeom>
        </p:spPr>
        <p:txBody>
          <a:bodyPr/>
          <a:lstStyle/>
          <a:p>
            <a:pPr marL="0" indent="0">
              <a:buSzTx/>
              <a:buNone/>
            </a:pPr>
            <a:r>
              <a:t>from keras.datasets import mnist</a:t>
            </a:r>
            <a:br/>
            <a:r>
              <a:t>(train_images, train_labels), (test_images, test_labels) = mnist.load_data()</a:t>
            </a:r>
          </a:p>
          <a:p>
            <a:pPr marL="0" indent="0">
              <a:buSzTx/>
              <a:buNone/>
            </a:pPr>
          </a:p>
          <a:p>
            <a:pPr marL="0" indent="0">
              <a:buSzTx/>
              <a:buNone/>
              <a:defRPr>
                <a:solidFill>
                  <a:schemeClr val="accent1">
                    <a:hueOff val="114395"/>
                    <a:lumOff val="-24975"/>
                  </a:schemeClr>
                </a:solidFill>
              </a:defRPr>
            </a:pPr>
            <a:r>
              <a:t>&gt;&gt;&gt; print(train_images.ndim)</a:t>
            </a:r>
          </a:p>
          <a:p>
            <a:pPr marL="0" indent="0">
              <a:buSzTx/>
              <a:buNone/>
              <a:defRPr>
                <a:solidFill>
                  <a:schemeClr val="accent1">
                    <a:hueOff val="114395"/>
                    <a:lumOff val="-24975"/>
                  </a:schemeClr>
                </a:solidFill>
              </a:defRPr>
            </a:pPr>
            <a:r>
              <a:t>&gt;&gt;&gt; print(train_images.dtype) </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5D Tensor"/>
          <p:cNvSpPr txBox="1"/>
          <p:nvPr>
            <p:ph type="title"/>
          </p:nvPr>
        </p:nvSpPr>
        <p:spPr>
          <a:prstGeom prst="rect">
            <a:avLst/>
          </a:prstGeom>
        </p:spPr>
        <p:txBody>
          <a:bodyPr/>
          <a:lstStyle/>
          <a:p>
            <a:pPr/>
            <a:r>
              <a:t>5D Tensor</a:t>
            </a:r>
          </a:p>
        </p:txBody>
      </p:sp>
      <p:sp>
        <p:nvSpPr>
          <p:cNvPr id="267" name="Video data is one of the few types of real-world data for which you’ll need 5D tensors.…"/>
          <p:cNvSpPr txBox="1"/>
          <p:nvPr>
            <p:ph type="body" idx="1"/>
          </p:nvPr>
        </p:nvSpPr>
        <p:spPr>
          <a:xfrm>
            <a:off x="1206500" y="3168666"/>
            <a:ext cx="21971000" cy="9378992"/>
          </a:xfrm>
          <a:prstGeom prst="rect">
            <a:avLst/>
          </a:prstGeom>
        </p:spPr>
        <p:txBody>
          <a:bodyPr/>
          <a:lstStyle/>
          <a:p>
            <a:pPr/>
            <a:r>
              <a:t>Video data is one of the few types of real-world data for which you’ll need 5D tensors. </a:t>
            </a:r>
          </a:p>
          <a:p>
            <a:pPr/>
            <a:r>
              <a:t>A video can be understood as a sequence of frames, each frame being a color image. </a:t>
            </a:r>
          </a:p>
          <a:p>
            <a:pPr/>
            <a:r>
              <a:t>Because each frame can be stored in a 3D tensor (height, width, color_depth), a sequence of frames can be stored in a 4D tensor (frames, height, width, color_ depth)</a:t>
            </a:r>
          </a:p>
          <a:p>
            <a:pPr/>
            <a:r>
              <a:t>Thus a batch of different videos can be stored in a 5D tensor of shape (samples, frames, height, width, color_depth)</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Learning Vs Inference"/>
          <p:cNvSpPr txBox="1"/>
          <p:nvPr>
            <p:ph type="title"/>
          </p:nvPr>
        </p:nvSpPr>
        <p:spPr>
          <a:prstGeom prst="rect">
            <a:avLst/>
          </a:prstGeom>
        </p:spPr>
        <p:txBody>
          <a:bodyPr/>
          <a:lstStyle/>
          <a:p>
            <a:pPr/>
            <a:r>
              <a:t>Learning Vs Inference</a:t>
            </a:r>
          </a:p>
        </p:txBody>
      </p:sp>
      <p:sp>
        <p:nvSpPr>
          <p:cNvPr id="270" name="Machine learning is all about results, it is likely working in a company where your worth is characterised solely by your performance.…"/>
          <p:cNvSpPr txBox="1"/>
          <p:nvPr>
            <p:ph type="body" idx="1"/>
          </p:nvPr>
        </p:nvSpPr>
        <p:spPr>
          <a:xfrm>
            <a:off x="1206500" y="3168666"/>
            <a:ext cx="21971000" cy="9378992"/>
          </a:xfrm>
          <a:prstGeom prst="rect">
            <a:avLst/>
          </a:prstGeom>
        </p:spPr>
        <p:txBody>
          <a:bodyPr/>
          <a:lstStyle/>
          <a:p>
            <a:pPr/>
            <a:r>
              <a:t>Machine learning is all about results, it is likely working in a company where your worth is characterised solely by your performance. </a:t>
            </a:r>
          </a:p>
          <a:p>
            <a:pPr/>
            <a:r>
              <a:t>Whereas, statistical modelling is more about finding relationships between variables and the significance of those relationships, whilst also catering for prediction.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Data"/>
          <p:cNvSpPr txBox="1"/>
          <p:nvPr>
            <p:ph type="title"/>
          </p:nvPr>
        </p:nvSpPr>
        <p:spPr>
          <a:prstGeom prst="rect">
            <a:avLst/>
          </a:prstGeom>
        </p:spPr>
        <p:txBody>
          <a:bodyPr/>
          <a:lstStyle/>
          <a:p>
            <a:pPr/>
            <a:r>
              <a:t>Data</a:t>
            </a:r>
          </a:p>
        </p:txBody>
      </p:sp>
      <p:sp>
        <p:nvSpPr>
          <p:cNvPr id="160" name="Slide bullet text"/>
          <p:cNvSpPr txBox="1"/>
          <p:nvPr>
            <p:ph type="body" idx="1"/>
          </p:nvPr>
        </p:nvSpPr>
        <p:spPr>
          <a:prstGeom prst="rect">
            <a:avLst/>
          </a:prstGeom>
        </p:spPr>
        <p:txBody>
          <a:bodyPr/>
          <a:lstStyle/>
          <a:p>
            <a:pPr/>
          </a:p>
        </p:txBody>
      </p:sp>
      <p:pic>
        <p:nvPicPr>
          <p:cNvPr id="161" name="Image" descr="Image"/>
          <p:cNvPicPr>
            <a:picLocks noChangeAspect="1"/>
          </p:cNvPicPr>
          <p:nvPr/>
        </p:nvPicPr>
        <p:blipFill>
          <a:blip r:embed="rId2">
            <a:extLst/>
          </a:blip>
          <a:stretch>
            <a:fillRect/>
          </a:stretch>
        </p:blipFill>
        <p:spPr>
          <a:xfrm>
            <a:off x="1828397" y="3132961"/>
            <a:ext cx="21522027" cy="10487098"/>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Learning Vs Inference"/>
          <p:cNvSpPr txBox="1"/>
          <p:nvPr>
            <p:ph type="title"/>
          </p:nvPr>
        </p:nvSpPr>
        <p:spPr>
          <a:prstGeom prst="rect">
            <a:avLst/>
          </a:prstGeom>
        </p:spPr>
        <p:txBody>
          <a:bodyPr/>
          <a:lstStyle/>
          <a:p>
            <a:pPr/>
            <a:r>
              <a:t>Learning Vs Inference</a:t>
            </a:r>
          </a:p>
        </p:txBody>
      </p:sp>
      <p:pic>
        <p:nvPicPr>
          <p:cNvPr id="273" name="Image" descr="Image"/>
          <p:cNvPicPr>
            <a:picLocks noChangeAspect="1"/>
          </p:cNvPicPr>
          <p:nvPr/>
        </p:nvPicPr>
        <p:blipFill>
          <a:blip r:embed="rId2">
            <a:extLst/>
          </a:blip>
          <a:stretch>
            <a:fillRect/>
          </a:stretch>
        </p:blipFill>
        <p:spPr>
          <a:xfrm>
            <a:off x="4948640" y="2461862"/>
            <a:ext cx="14486720" cy="1117599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Learning Vs Inference"/>
          <p:cNvSpPr txBox="1"/>
          <p:nvPr>
            <p:ph type="title"/>
          </p:nvPr>
        </p:nvSpPr>
        <p:spPr>
          <a:prstGeom prst="rect">
            <a:avLst/>
          </a:prstGeom>
        </p:spPr>
        <p:txBody>
          <a:bodyPr/>
          <a:lstStyle/>
          <a:p>
            <a:pPr/>
            <a:r>
              <a:t>Learning Vs Inference</a:t>
            </a:r>
          </a:p>
        </p:txBody>
      </p:sp>
      <p:pic>
        <p:nvPicPr>
          <p:cNvPr id="276" name="Image" descr="Image"/>
          <p:cNvPicPr>
            <a:picLocks noChangeAspect="1"/>
          </p:cNvPicPr>
          <p:nvPr/>
        </p:nvPicPr>
        <p:blipFill>
          <a:blip r:embed="rId2">
            <a:extLst/>
          </a:blip>
          <a:stretch>
            <a:fillRect/>
          </a:stretch>
        </p:blipFill>
        <p:spPr>
          <a:xfrm>
            <a:off x="8306835" y="2664818"/>
            <a:ext cx="8847327" cy="10468939"/>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Learning Vs Programming"/>
          <p:cNvSpPr txBox="1"/>
          <p:nvPr>
            <p:ph type="title"/>
          </p:nvPr>
        </p:nvSpPr>
        <p:spPr>
          <a:prstGeom prst="rect">
            <a:avLst/>
          </a:prstGeom>
        </p:spPr>
        <p:txBody>
          <a:bodyPr/>
          <a:lstStyle/>
          <a:p>
            <a:pPr/>
            <a:r>
              <a:t>Learning Vs Programming</a:t>
            </a:r>
          </a:p>
        </p:txBody>
      </p:sp>
      <p:pic>
        <p:nvPicPr>
          <p:cNvPr id="279" name="Image" descr="Image"/>
          <p:cNvPicPr>
            <a:picLocks noChangeAspect="1"/>
          </p:cNvPicPr>
          <p:nvPr/>
        </p:nvPicPr>
        <p:blipFill>
          <a:blip r:embed="rId2">
            <a:extLst/>
          </a:blip>
          <a:stretch>
            <a:fillRect/>
          </a:stretch>
        </p:blipFill>
        <p:spPr>
          <a:xfrm>
            <a:off x="11407513" y="3578625"/>
            <a:ext cx="14065871" cy="6823346"/>
          </a:xfrm>
          <a:prstGeom prst="rect">
            <a:avLst/>
          </a:prstGeom>
          <a:ln w="12700">
            <a:miter lim="400000"/>
          </a:ln>
        </p:spPr>
      </p:pic>
      <p:pic>
        <p:nvPicPr>
          <p:cNvPr id="280" name="Image" descr="Image"/>
          <p:cNvPicPr>
            <a:picLocks noChangeAspect="1"/>
          </p:cNvPicPr>
          <p:nvPr/>
        </p:nvPicPr>
        <p:blipFill>
          <a:blip r:embed="rId3">
            <a:extLst/>
          </a:blip>
          <a:stretch>
            <a:fillRect/>
          </a:stretch>
        </p:blipFill>
        <p:spPr>
          <a:xfrm>
            <a:off x="144428" y="4414111"/>
            <a:ext cx="11719232" cy="4887778"/>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When Linear regression evolves"/>
          <p:cNvSpPr txBox="1"/>
          <p:nvPr>
            <p:ph type="title"/>
          </p:nvPr>
        </p:nvSpPr>
        <p:spPr>
          <a:prstGeom prst="rect">
            <a:avLst/>
          </a:prstGeom>
        </p:spPr>
        <p:txBody>
          <a:bodyPr/>
          <a:lstStyle/>
          <a:p>
            <a:pPr/>
            <a:r>
              <a:t>When Linear regression evolves</a:t>
            </a:r>
          </a:p>
        </p:txBody>
      </p:sp>
      <p:pic>
        <p:nvPicPr>
          <p:cNvPr id="283" name="Image" descr="Image"/>
          <p:cNvPicPr>
            <a:picLocks noChangeAspect="1"/>
          </p:cNvPicPr>
          <p:nvPr/>
        </p:nvPicPr>
        <p:blipFill>
          <a:blip r:embed="rId2">
            <a:extLst/>
          </a:blip>
          <a:stretch>
            <a:fillRect/>
          </a:stretch>
        </p:blipFill>
        <p:spPr>
          <a:xfrm>
            <a:off x="4064000" y="3290787"/>
            <a:ext cx="16256000" cy="914400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When Linear regression evolves"/>
          <p:cNvSpPr txBox="1"/>
          <p:nvPr>
            <p:ph type="title"/>
          </p:nvPr>
        </p:nvSpPr>
        <p:spPr>
          <a:prstGeom prst="rect">
            <a:avLst/>
          </a:prstGeom>
        </p:spPr>
        <p:txBody>
          <a:bodyPr/>
          <a:lstStyle/>
          <a:p>
            <a:pPr/>
            <a:r>
              <a:t>When Linear regression evolves</a:t>
            </a:r>
          </a:p>
        </p:txBody>
      </p:sp>
      <p:sp>
        <p:nvSpPr>
          <p:cNvPr id="286" name="Using a direct “closed-form” equation that directly computes the model parameters that best fit the model to the training set (i.e., the model parameters that minimise the cost function over the training set).…"/>
          <p:cNvSpPr txBox="1"/>
          <p:nvPr>
            <p:ph type="body" idx="1"/>
          </p:nvPr>
        </p:nvSpPr>
        <p:spPr>
          <a:xfrm>
            <a:off x="1206500" y="3168666"/>
            <a:ext cx="21971000" cy="9378992"/>
          </a:xfrm>
          <a:prstGeom prst="rect">
            <a:avLst/>
          </a:prstGeom>
        </p:spPr>
        <p:txBody>
          <a:bodyPr/>
          <a:lstStyle/>
          <a:p>
            <a:pPr/>
            <a:r>
              <a:t>Using a direct “closed-form” equation that directly computes the model parameters that best fit the model to the training set (i.e., the model parameters that minimise the cost function over the training set). </a:t>
            </a:r>
            <a:endParaRPr sz="1200"/>
          </a:p>
          <a:p>
            <a:pPr/>
          </a:p>
          <a:p>
            <a:pPr/>
            <a:r>
              <a:t>Using an iterative optimization approach, called Gradient Descent (GD), that gradually tweaks the model parameters to minimize the cost function over the training set, eventually converging to the same set of parameters as the first method.</a:t>
            </a:r>
            <a:endParaRPr sz="1200"/>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Linear Regression Model"/>
          <p:cNvSpPr txBox="1"/>
          <p:nvPr>
            <p:ph type="title"/>
          </p:nvPr>
        </p:nvSpPr>
        <p:spPr>
          <a:prstGeom prst="rect">
            <a:avLst/>
          </a:prstGeom>
        </p:spPr>
        <p:txBody>
          <a:bodyPr/>
          <a:lstStyle/>
          <a:p>
            <a:pPr/>
            <a:r>
              <a:t>Linear Regression Model</a:t>
            </a:r>
          </a:p>
        </p:txBody>
      </p:sp>
      <p:sp>
        <p:nvSpPr>
          <p:cNvPr id="289" name="Linear Regression model prediction:…"/>
          <p:cNvSpPr txBox="1"/>
          <p:nvPr>
            <p:ph type="body" idx="1"/>
          </p:nvPr>
        </p:nvSpPr>
        <p:spPr>
          <a:xfrm>
            <a:off x="1206500" y="3168666"/>
            <a:ext cx="21971000" cy="9378992"/>
          </a:xfrm>
          <a:prstGeom prst="rect">
            <a:avLst/>
          </a:prstGeom>
        </p:spPr>
        <p:txBody>
          <a:bodyPr/>
          <a:lstStyle/>
          <a:p>
            <a:pPr marL="0" indent="0">
              <a:buSzTx/>
              <a:buNone/>
            </a:pPr>
            <a:r>
              <a:t>Linear Regression model prediction: </a:t>
            </a:r>
          </a:p>
          <a:p>
            <a:pPr marL="0" indent="0" algn="ctr">
              <a:buSzTx/>
              <a:buNone/>
            </a:pPr>
            <a14:m>
              <m:oMathPara>
                <m:oMathParaPr>
                  <m:jc m:val="center"/>
                </m:oMathParaPr>
                <m:oMath>
                  <m:r>
                    <a:rPr xmlns:a="http://schemas.openxmlformats.org/drawingml/2006/main" sz="3850" i="1">
                      <a:solidFill>
                        <a:srgbClr val="000000"/>
                      </a:solidFill>
                      <a:latin typeface="Cambria Math" panose="02040503050406030204" pitchFamily="18" charset="0"/>
                    </a:rPr>
                    <m:t>y</m:t>
                  </m:r>
                  <m:r>
                    <a:rPr xmlns:a="http://schemas.openxmlformats.org/drawingml/2006/main" sz="3850" i="1">
                      <a:solidFill>
                        <a:srgbClr val="000000"/>
                      </a:solidFill>
                      <a:latin typeface="Cambria Math" panose="02040503050406030204" pitchFamily="18" charset="0"/>
                    </a:rPr>
                    <m:t>=</m:t>
                  </m:r>
                  <m:sSub>
                    <m:e>
                      <m:r>
                        <a:rPr xmlns:a="http://schemas.openxmlformats.org/drawingml/2006/main" sz="3850" i="1">
                          <a:solidFill>
                            <a:srgbClr val="000000"/>
                          </a:solidFill>
                          <a:latin typeface="Cambria Math" panose="02040503050406030204" pitchFamily="18" charset="0"/>
                        </a:rPr>
                        <m:t>θ</m:t>
                      </m:r>
                    </m:e>
                    <m:sub>
                      <m:r>
                        <a:rPr xmlns:a="http://schemas.openxmlformats.org/drawingml/2006/main" sz="3850" i="1">
                          <a:solidFill>
                            <a:srgbClr val="000000"/>
                          </a:solidFill>
                          <a:latin typeface="Cambria Math" panose="02040503050406030204" pitchFamily="18" charset="0"/>
                        </a:rPr>
                        <m:t>0</m:t>
                      </m:r>
                    </m:sub>
                  </m:sSub>
                  <m:r>
                    <a:rPr xmlns:a="http://schemas.openxmlformats.org/drawingml/2006/main" sz="3850" i="1">
                      <a:solidFill>
                        <a:srgbClr val="000000"/>
                      </a:solidFill>
                      <a:latin typeface="Cambria Math" panose="02040503050406030204" pitchFamily="18" charset="0"/>
                    </a:rPr>
                    <m:t>+</m:t>
                  </m:r>
                  <m:sSub>
                    <m:e>
                      <m:r>
                        <a:rPr xmlns:a="http://schemas.openxmlformats.org/drawingml/2006/main" sz="3850" i="1">
                          <a:solidFill>
                            <a:srgbClr val="000000"/>
                          </a:solidFill>
                          <a:latin typeface="Cambria Math" panose="02040503050406030204" pitchFamily="18" charset="0"/>
                        </a:rPr>
                        <m:t>θ</m:t>
                      </m:r>
                    </m:e>
                    <m:sub>
                      <m:r>
                        <a:rPr xmlns:a="http://schemas.openxmlformats.org/drawingml/2006/main" sz="3850" i="1">
                          <a:solidFill>
                            <a:srgbClr val="000000"/>
                          </a:solidFill>
                          <a:latin typeface="Cambria Math" panose="02040503050406030204" pitchFamily="18" charset="0"/>
                        </a:rPr>
                        <m:t>1</m:t>
                      </m:r>
                    </m:sub>
                  </m:sSub>
                  <m:sSub>
                    <m:e>
                      <m:r>
                        <a:rPr xmlns:a="http://schemas.openxmlformats.org/drawingml/2006/main" sz="3850" i="1">
                          <a:solidFill>
                            <a:srgbClr val="000000"/>
                          </a:solidFill>
                          <a:latin typeface="Cambria Math" panose="02040503050406030204" pitchFamily="18" charset="0"/>
                        </a:rPr>
                        <m:t>x</m:t>
                      </m:r>
                    </m:e>
                    <m:sub>
                      <m:r>
                        <a:rPr xmlns:a="http://schemas.openxmlformats.org/drawingml/2006/main" sz="3850" i="1">
                          <a:solidFill>
                            <a:srgbClr val="000000"/>
                          </a:solidFill>
                          <a:latin typeface="Cambria Math" panose="02040503050406030204" pitchFamily="18" charset="0"/>
                        </a:rPr>
                        <m:t>1</m:t>
                      </m:r>
                    </m:sub>
                  </m:sSub>
                  <m:r>
                    <a:rPr xmlns:a="http://schemas.openxmlformats.org/drawingml/2006/main" sz="3850" i="1">
                      <a:solidFill>
                        <a:srgbClr val="000000"/>
                      </a:solidFill>
                      <a:latin typeface="Cambria Math" panose="02040503050406030204" pitchFamily="18" charset="0"/>
                    </a:rPr>
                    <m:t>+</m:t>
                  </m:r>
                  <m:sSub>
                    <m:e>
                      <m:r>
                        <a:rPr xmlns:a="http://schemas.openxmlformats.org/drawingml/2006/main" sz="3850" i="1">
                          <a:solidFill>
                            <a:srgbClr val="000000"/>
                          </a:solidFill>
                          <a:latin typeface="Cambria Math" panose="02040503050406030204" pitchFamily="18" charset="0"/>
                        </a:rPr>
                        <m:t>θ</m:t>
                      </m:r>
                    </m:e>
                    <m:sub>
                      <m:r>
                        <a:rPr xmlns:a="http://schemas.openxmlformats.org/drawingml/2006/main" sz="3850" i="1">
                          <a:solidFill>
                            <a:srgbClr val="000000"/>
                          </a:solidFill>
                          <a:latin typeface="Cambria Math" panose="02040503050406030204" pitchFamily="18" charset="0"/>
                        </a:rPr>
                        <m:t>2</m:t>
                      </m:r>
                    </m:sub>
                  </m:sSub>
                  <m:sSub>
                    <m:e>
                      <m:r>
                        <a:rPr xmlns:a="http://schemas.openxmlformats.org/drawingml/2006/main" sz="3850" i="1">
                          <a:solidFill>
                            <a:srgbClr val="000000"/>
                          </a:solidFill>
                          <a:latin typeface="Cambria Math" panose="02040503050406030204" pitchFamily="18" charset="0"/>
                        </a:rPr>
                        <m:t>x</m:t>
                      </m:r>
                    </m:e>
                    <m:sub>
                      <m:r>
                        <a:rPr xmlns:a="http://schemas.openxmlformats.org/drawingml/2006/main" sz="3850" i="1">
                          <a:solidFill>
                            <a:srgbClr val="000000"/>
                          </a:solidFill>
                          <a:latin typeface="Cambria Math" panose="02040503050406030204" pitchFamily="18" charset="0"/>
                        </a:rPr>
                        <m:t>2</m:t>
                      </m:r>
                    </m:sub>
                  </m:sSub>
                  <m:r>
                    <a:rPr xmlns:a="http://schemas.openxmlformats.org/drawingml/2006/main" sz="3850" i="1">
                      <a:solidFill>
                        <a:srgbClr val="000000"/>
                      </a:solidFill>
                      <a:latin typeface="Cambria Math" panose="02040503050406030204" pitchFamily="18" charset="0"/>
                    </a:rPr>
                    <m:t>+</m:t>
                  </m:r>
                  <m:r>
                    <a:rPr xmlns:a="http://schemas.openxmlformats.org/drawingml/2006/main" sz="3850" i="1">
                      <a:solidFill>
                        <a:srgbClr val="000000"/>
                      </a:solidFill>
                      <a:latin typeface="Cambria Math" panose="02040503050406030204" pitchFamily="18" charset="0"/>
                    </a:rPr>
                    <m:t>⋯</m:t>
                  </m:r>
                  <m:r>
                    <a:rPr xmlns:a="http://schemas.openxmlformats.org/drawingml/2006/main" sz="3850" i="1">
                      <a:solidFill>
                        <a:srgbClr val="000000"/>
                      </a:solidFill>
                      <a:latin typeface="Cambria Math" panose="02040503050406030204" pitchFamily="18" charset="0"/>
                    </a:rPr>
                    <m:t>+</m:t>
                  </m:r>
                  <m:sSub>
                    <m:e>
                      <m:r>
                        <a:rPr xmlns:a="http://schemas.openxmlformats.org/drawingml/2006/main" sz="3850" i="1">
                          <a:solidFill>
                            <a:srgbClr val="000000"/>
                          </a:solidFill>
                          <a:latin typeface="Cambria Math" panose="02040503050406030204" pitchFamily="18" charset="0"/>
                        </a:rPr>
                        <m:t>θ</m:t>
                      </m:r>
                    </m:e>
                    <m:sub>
                      <m:r>
                        <a:rPr xmlns:a="http://schemas.openxmlformats.org/drawingml/2006/main" sz="3850" i="1">
                          <a:solidFill>
                            <a:srgbClr val="000000"/>
                          </a:solidFill>
                          <a:latin typeface="Cambria Math" panose="02040503050406030204" pitchFamily="18" charset="0"/>
                        </a:rPr>
                        <m:t>n</m:t>
                      </m:r>
                    </m:sub>
                  </m:sSub>
                  <m:sSub>
                    <m:e>
                      <m:r>
                        <a:rPr xmlns:a="http://schemas.openxmlformats.org/drawingml/2006/main" sz="3850" i="1">
                          <a:solidFill>
                            <a:srgbClr val="000000"/>
                          </a:solidFill>
                          <a:latin typeface="Cambria Math" panose="02040503050406030204" pitchFamily="18" charset="0"/>
                        </a:rPr>
                        <m:t>x</m:t>
                      </m:r>
                    </m:e>
                    <m:sub>
                      <m:r>
                        <a:rPr xmlns:a="http://schemas.openxmlformats.org/drawingml/2006/main" sz="3850" i="1">
                          <a:solidFill>
                            <a:srgbClr val="000000"/>
                          </a:solidFill>
                          <a:latin typeface="Cambria Math" panose="02040503050406030204" pitchFamily="18" charset="0"/>
                        </a:rPr>
                        <m:t>n</m:t>
                      </m:r>
                    </m:sub>
                  </m:sSub>
                </m:oMath>
              </m:oMathPara>
            </a14:m>
            <a:endParaRPr sz="3200"/>
          </a:p>
          <a:p>
            <a:pPr marL="0" indent="0" defTabSz="457200">
              <a:lnSpc>
                <a:spcPct val="100000"/>
              </a:lnSpc>
              <a:spcBef>
                <a:spcPts val="1200"/>
              </a:spcBef>
              <a:buSzTx/>
              <a:buNone/>
              <a:defRPr b="1" sz="3100">
                <a:latin typeface="Times Roman"/>
                <a:ea typeface="Times Roman"/>
                <a:cs typeface="Times Roman"/>
                <a:sym typeface="Times Roman"/>
              </a:defRPr>
            </a:pPr>
            <a:endParaRPr sz="3200"/>
          </a:p>
          <a:p>
            <a:pPr marL="0" indent="0" defTabSz="457200">
              <a:lnSpc>
                <a:spcPct val="100000"/>
              </a:lnSpc>
              <a:spcBef>
                <a:spcPts val="1200"/>
              </a:spcBef>
              <a:buSzTx/>
              <a:buNone/>
              <a:defRPr b="1" sz="3100">
                <a:latin typeface="Times Roman"/>
                <a:ea typeface="Times Roman"/>
                <a:cs typeface="Times Roman"/>
                <a:sym typeface="Times Roman"/>
              </a:defRPr>
            </a:pPr>
            <a:r>
              <a:rPr b="0" i="1" sz="4400"/>
              <a:t>ŷ </a:t>
            </a:r>
            <a:r>
              <a:rPr b="0" sz="3400"/>
              <a:t>is the predicted value.</a:t>
            </a:r>
            <a:endParaRPr b="0" sz="3400"/>
          </a:p>
          <a:p>
            <a:pPr marL="0" indent="0" defTabSz="457200">
              <a:lnSpc>
                <a:spcPct val="100000"/>
              </a:lnSpc>
              <a:spcBef>
                <a:spcPts val="1200"/>
              </a:spcBef>
              <a:buSzTx/>
              <a:buNone/>
              <a:defRPr b="1" sz="3100">
                <a:latin typeface="Times Roman"/>
                <a:ea typeface="Times Roman"/>
                <a:cs typeface="Times Roman"/>
                <a:sym typeface="Times Roman"/>
              </a:defRPr>
            </a:pPr>
            <a:r>
              <a:rPr i="1"/>
              <a:t>n </a:t>
            </a:r>
            <a:r>
              <a:t>is the number of features. </a:t>
            </a:r>
          </a:p>
          <a:p>
            <a:pPr marL="0" indent="0" defTabSz="457200">
              <a:lnSpc>
                <a:spcPct val="100000"/>
              </a:lnSpc>
              <a:spcBef>
                <a:spcPts val="1200"/>
              </a:spcBef>
              <a:buSzTx/>
              <a:buNone/>
              <a:defRPr b="1" sz="3100">
                <a:latin typeface="Times Roman"/>
                <a:ea typeface="Times Roman"/>
                <a:cs typeface="Times Roman"/>
                <a:sym typeface="Times Roman"/>
              </a:defRPr>
            </a:pPr>
            <a14:m>
              <m:oMath>
                <m:sSub>
                  <m:e>
                    <m:r>
                      <a:rPr xmlns:a="http://schemas.openxmlformats.org/drawingml/2006/main" sz="4500" i="1">
                        <a:solidFill>
                          <a:srgbClr val="000000"/>
                        </a:solidFill>
                        <a:latin typeface="Cambria Math" panose="02040503050406030204" pitchFamily="18" charset="0"/>
                      </a:rPr>
                      <m:t>x</m:t>
                    </m:r>
                  </m:e>
                  <m:sub>
                    <m:r>
                      <a:rPr xmlns:a="http://schemas.openxmlformats.org/drawingml/2006/main" sz="4500" i="1">
                        <a:solidFill>
                          <a:srgbClr val="000000"/>
                        </a:solidFill>
                        <a:latin typeface="Cambria Math" panose="02040503050406030204" pitchFamily="18" charset="0"/>
                      </a:rPr>
                      <m:t>i</m:t>
                    </m:r>
                  </m:sub>
                </m:sSub>
              </m:oMath>
            </a14:m>
            <a:r>
              <a:rPr i="1" sz="4400"/>
              <a:t> </a:t>
            </a:r>
            <a:r>
              <a:t>is the i-th feature value. </a:t>
            </a:r>
          </a:p>
          <a:p>
            <a:pPr marL="0" indent="0" defTabSz="457200">
              <a:lnSpc>
                <a:spcPct val="100000"/>
              </a:lnSpc>
              <a:spcBef>
                <a:spcPts val="1200"/>
              </a:spcBef>
              <a:buSzTx/>
              <a:buNone/>
              <a:defRPr b="1" sz="3100">
                <a:latin typeface="Times Roman"/>
                <a:ea typeface="Times Roman"/>
                <a:cs typeface="Times Roman"/>
                <a:sym typeface="Times Roman"/>
              </a:defRPr>
            </a:pPr>
            <a:r>
              <a:rPr i="1"/>
              <a:t>θ</a:t>
            </a:r>
            <a:r>
              <a:rPr baseline="-9677" i="1"/>
              <a:t>j or sometimes </a:t>
            </a:r>
            <a14:m>
              <m:oMath>
                <m:sSub>
                  <m:e>
                    <m:limUpp>
                      <m:e>
                        <m:r>
                          <a:rPr xmlns:a="http://schemas.openxmlformats.org/drawingml/2006/main" sz="3100" i="1">
                            <a:solidFill>
                              <a:srgbClr val="000000"/>
                            </a:solidFill>
                            <a:latin typeface="Cambria Math" panose="02040503050406030204" pitchFamily="18" charset="0"/>
                          </a:rPr>
                          <m:t>β</m:t>
                        </m:r>
                      </m:e>
                      <m:lim>
                        <m:r>
                          <a:rPr xmlns:a="http://schemas.openxmlformats.org/drawingml/2006/main" sz="3100" i="1">
                            <a:solidFill>
                              <a:srgbClr val="000000"/>
                            </a:solidFill>
                            <a:latin typeface="Cambria Math" panose="02040503050406030204" pitchFamily="18" charset="0"/>
                          </a:rPr>
                          <m:t>̂</m:t>
                        </m:r>
                      </m:lim>
                    </m:limUpp>
                  </m:e>
                  <m:sub>
                    <m:r>
                      <a:rPr xmlns:a="http://schemas.openxmlformats.org/drawingml/2006/main" sz="3100" i="1">
                        <a:solidFill>
                          <a:srgbClr val="000000"/>
                        </a:solidFill>
                        <a:latin typeface="Cambria Math" panose="02040503050406030204" pitchFamily="18" charset="0"/>
                      </a:rPr>
                      <m:t>j</m:t>
                    </m:r>
                  </m:sub>
                </m:sSub>
              </m:oMath>
            </a14:m>
            <a:r>
              <a:rPr baseline="-9677" i="1"/>
              <a:t> </a:t>
            </a:r>
            <a:r>
              <a:t>is the j</a:t>
            </a:r>
            <a:r>
              <a:rPr baseline="16129"/>
              <a:t>th </a:t>
            </a:r>
            <a:r>
              <a:t>model parameter (including the bias term </a:t>
            </a:r>
            <a:r>
              <a:rPr i="1"/>
              <a:t>θ</a:t>
            </a:r>
            <a:r>
              <a:rPr baseline="-9677"/>
              <a:t>0 </a:t>
            </a:r>
            <a:r>
              <a:t>and the feature weights </a:t>
            </a:r>
            <a:r>
              <a:rPr i="1"/>
              <a:t>θ</a:t>
            </a:r>
            <a:r>
              <a:rPr baseline="-9677"/>
              <a:t>1</a:t>
            </a:r>
            <a:r>
              <a:t>, </a:t>
            </a:r>
            <a:r>
              <a:rPr i="1"/>
              <a:t>θ</a:t>
            </a:r>
            <a:r>
              <a:rPr baseline="-9677"/>
              <a:t>2</a:t>
            </a:r>
            <a:r>
              <a:t>, ⋯, </a:t>
            </a:r>
            <a:r>
              <a:rPr i="1"/>
              <a:t>θ</a:t>
            </a:r>
            <a:r>
              <a:rPr baseline="-9677" i="1"/>
              <a:t>n</a:t>
            </a:r>
            <a:r>
              <a:t>)</a:t>
            </a:r>
          </a:p>
        </p:txBody>
      </p:sp>
      <p:pic>
        <p:nvPicPr>
          <p:cNvPr id="290" name="Image" descr="Image"/>
          <p:cNvPicPr>
            <a:picLocks noChangeAspect="1"/>
          </p:cNvPicPr>
          <p:nvPr/>
        </p:nvPicPr>
        <p:blipFill>
          <a:blip r:embed="rId2">
            <a:extLst/>
          </a:blip>
          <a:stretch>
            <a:fillRect/>
          </a:stretch>
        </p:blipFill>
        <p:spPr>
          <a:xfrm>
            <a:off x="9893653" y="8842589"/>
            <a:ext cx="9214851" cy="3335134"/>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Linear Regression Model"/>
          <p:cNvSpPr txBox="1"/>
          <p:nvPr>
            <p:ph type="title"/>
          </p:nvPr>
        </p:nvSpPr>
        <p:spPr>
          <a:prstGeom prst="rect">
            <a:avLst/>
          </a:prstGeom>
        </p:spPr>
        <p:txBody>
          <a:bodyPr/>
          <a:lstStyle/>
          <a:p>
            <a:pPr/>
            <a:r>
              <a:t>Linear Regression Model</a:t>
            </a:r>
          </a:p>
        </p:txBody>
      </p:sp>
      <p:pic>
        <p:nvPicPr>
          <p:cNvPr id="293" name="Image" descr="Image"/>
          <p:cNvPicPr>
            <a:picLocks noChangeAspect="1"/>
          </p:cNvPicPr>
          <p:nvPr/>
        </p:nvPicPr>
        <p:blipFill>
          <a:blip r:embed="rId2">
            <a:extLst/>
          </a:blip>
          <a:stretch>
            <a:fillRect/>
          </a:stretch>
        </p:blipFill>
        <p:spPr>
          <a:xfrm>
            <a:off x="8442440" y="3085932"/>
            <a:ext cx="8690882" cy="2106882"/>
          </a:xfrm>
          <a:prstGeom prst="rect">
            <a:avLst/>
          </a:prstGeom>
          <a:ln w="12700">
            <a:miter lim="400000"/>
          </a:ln>
        </p:spPr>
      </p:pic>
      <p:pic>
        <p:nvPicPr>
          <p:cNvPr id="294" name="Image" descr="Image"/>
          <p:cNvPicPr>
            <a:picLocks noChangeAspect="1"/>
          </p:cNvPicPr>
          <p:nvPr/>
        </p:nvPicPr>
        <p:blipFill>
          <a:blip r:embed="rId3">
            <a:extLst/>
          </a:blip>
          <a:stretch>
            <a:fillRect/>
          </a:stretch>
        </p:blipFill>
        <p:spPr>
          <a:xfrm>
            <a:off x="2231482" y="5893083"/>
            <a:ext cx="11128349" cy="5691599"/>
          </a:xfrm>
          <a:prstGeom prst="rect">
            <a:avLst/>
          </a:prstGeom>
          <a:ln w="12700">
            <a:miter lim="400000"/>
          </a:ln>
        </p:spPr>
      </p:pic>
      <p:pic>
        <p:nvPicPr>
          <p:cNvPr id="295" name="Image" descr="Image"/>
          <p:cNvPicPr>
            <a:picLocks noChangeAspect="1"/>
          </p:cNvPicPr>
          <p:nvPr/>
        </p:nvPicPr>
        <p:blipFill>
          <a:blip r:embed="rId4">
            <a:extLst/>
          </a:blip>
          <a:stretch>
            <a:fillRect/>
          </a:stretch>
        </p:blipFill>
        <p:spPr>
          <a:xfrm>
            <a:off x="16070253" y="5893083"/>
            <a:ext cx="5819806" cy="6198093"/>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Linear Regression Model"/>
          <p:cNvSpPr txBox="1"/>
          <p:nvPr>
            <p:ph type="title"/>
          </p:nvPr>
        </p:nvSpPr>
        <p:spPr>
          <a:prstGeom prst="rect">
            <a:avLst/>
          </a:prstGeom>
        </p:spPr>
        <p:txBody>
          <a:bodyPr/>
          <a:lstStyle/>
          <a:p>
            <a:pPr/>
            <a:r>
              <a:t>Linear Regression Model</a:t>
            </a:r>
          </a:p>
        </p:txBody>
      </p:sp>
      <p:pic>
        <p:nvPicPr>
          <p:cNvPr id="298" name="Image" descr="Image"/>
          <p:cNvPicPr>
            <a:picLocks noChangeAspect="1"/>
          </p:cNvPicPr>
          <p:nvPr/>
        </p:nvPicPr>
        <p:blipFill>
          <a:blip r:embed="rId2">
            <a:extLst/>
          </a:blip>
          <a:stretch>
            <a:fillRect/>
          </a:stretch>
        </p:blipFill>
        <p:spPr>
          <a:xfrm>
            <a:off x="8442440" y="3085932"/>
            <a:ext cx="8690881" cy="2106882"/>
          </a:xfrm>
          <a:prstGeom prst="rect">
            <a:avLst/>
          </a:prstGeom>
          <a:ln w="12700">
            <a:miter lim="400000"/>
          </a:ln>
        </p:spPr>
      </p:pic>
      <p:pic>
        <p:nvPicPr>
          <p:cNvPr id="299" name="Image" descr="Image"/>
          <p:cNvPicPr>
            <a:picLocks noChangeAspect="1"/>
          </p:cNvPicPr>
          <p:nvPr/>
        </p:nvPicPr>
        <p:blipFill>
          <a:blip r:embed="rId3">
            <a:extLst/>
          </a:blip>
          <a:stretch>
            <a:fillRect/>
          </a:stretch>
        </p:blipFill>
        <p:spPr>
          <a:xfrm>
            <a:off x="2231482" y="5893083"/>
            <a:ext cx="11128349" cy="5691599"/>
          </a:xfrm>
          <a:prstGeom prst="rect">
            <a:avLst/>
          </a:prstGeom>
          <a:ln w="12700">
            <a:miter lim="400000"/>
          </a:ln>
        </p:spPr>
      </p:pic>
      <p:pic>
        <p:nvPicPr>
          <p:cNvPr id="300" name="Image" descr="Image"/>
          <p:cNvPicPr>
            <a:picLocks noChangeAspect="1"/>
          </p:cNvPicPr>
          <p:nvPr/>
        </p:nvPicPr>
        <p:blipFill>
          <a:blip r:embed="rId4">
            <a:extLst/>
          </a:blip>
          <a:stretch>
            <a:fillRect/>
          </a:stretch>
        </p:blipFill>
        <p:spPr>
          <a:xfrm>
            <a:off x="16070253" y="5893083"/>
            <a:ext cx="5819806" cy="6198093"/>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Linear Regression Model Practice"/>
          <p:cNvSpPr txBox="1"/>
          <p:nvPr>
            <p:ph type="title"/>
          </p:nvPr>
        </p:nvSpPr>
        <p:spPr>
          <a:prstGeom prst="rect">
            <a:avLst/>
          </a:prstGeom>
        </p:spPr>
        <p:txBody>
          <a:bodyPr/>
          <a:lstStyle/>
          <a:p>
            <a:pPr/>
            <a:r>
              <a:t>Linear Regression Model Practice</a:t>
            </a:r>
          </a:p>
        </p:txBody>
      </p:sp>
      <p:pic>
        <p:nvPicPr>
          <p:cNvPr id="303" name="Image" descr="Image"/>
          <p:cNvPicPr>
            <a:picLocks noChangeAspect="1"/>
          </p:cNvPicPr>
          <p:nvPr/>
        </p:nvPicPr>
        <p:blipFill>
          <a:blip r:embed="rId2">
            <a:extLst/>
          </a:blip>
          <a:stretch>
            <a:fillRect/>
          </a:stretch>
        </p:blipFill>
        <p:spPr>
          <a:xfrm>
            <a:off x="4959423" y="3554525"/>
            <a:ext cx="11257931" cy="8750111"/>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Linear Regression Model Practice"/>
          <p:cNvSpPr txBox="1"/>
          <p:nvPr>
            <p:ph type="title"/>
          </p:nvPr>
        </p:nvSpPr>
        <p:spPr>
          <a:prstGeom prst="rect">
            <a:avLst/>
          </a:prstGeom>
        </p:spPr>
        <p:txBody>
          <a:bodyPr/>
          <a:lstStyle/>
          <a:p>
            <a:pPr/>
            <a:r>
              <a:t>Linear Regression Model Practice</a:t>
            </a:r>
          </a:p>
        </p:txBody>
      </p:sp>
      <p:sp>
        <p:nvSpPr>
          <p:cNvPr id="306" name="import numpy as np…"/>
          <p:cNvSpPr txBox="1"/>
          <p:nvPr/>
        </p:nvSpPr>
        <p:spPr>
          <a:xfrm>
            <a:off x="1624519" y="2750902"/>
            <a:ext cx="19447703" cy="680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4000">
                <a:solidFill>
                  <a:srgbClr val="37474F"/>
                </a:solidFill>
                <a:latin typeface="Helvetica"/>
                <a:ea typeface="Helvetica"/>
                <a:cs typeface="Helvetica"/>
                <a:sym typeface="Helvetica"/>
              </a:defRPr>
            </a:pPr>
            <a:r>
              <a:rPr>
                <a:solidFill>
                  <a:srgbClr val="3F51B5"/>
                </a:solidFill>
              </a:rPr>
              <a:t>import</a:t>
            </a:r>
            <a:r>
              <a:t> numpy </a:t>
            </a:r>
            <a:r>
              <a:rPr>
                <a:solidFill>
                  <a:srgbClr val="3F51B5"/>
                </a:solidFill>
              </a:rPr>
              <a:t>as</a:t>
            </a:r>
            <a:r>
              <a:t> np</a:t>
            </a:r>
          </a:p>
          <a:p>
            <a:pPr algn="l" defTabSz="457200">
              <a:defRPr sz="4000">
                <a:solidFill>
                  <a:srgbClr val="37474F"/>
                </a:solidFill>
                <a:latin typeface="Helvetica"/>
                <a:ea typeface="Helvetica"/>
                <a:cs typeface="Helvetica"/>
                <a:sym typeface="Helvetica"/>
              </a:defRPr>
            </a:pPr>
            <a:r>
              <a:rPr>
                <a:solidFill>
                  <a:srgbClr val="C53929"/>
                </a:solidFill>
              </a:rPr>
              <a:t>X</a:t>
            </a:r>
            <a:r>
              <a:t> = []</a:t>
            </a:r>
          </a:p>
          <a:p>
            <a:pPr algn="l" defTabSz="457200">
              <a:defRPr sz="4000">
                <a:solidFill>
                  <a:srgbClr val="37474F"/>
                </a:solidFill>
                <a:latin typeface="Helvetica"/>
                <a:ea typeface="Helvetica"/>
                <a:cs typeface="Helvetica"/>
                <a:sym typeface="Helvetica"/>
              </a:defRPr>
            </a:pPr>
            <a:r>
              <a:t>y = []</a:t>
            </a:r>
          </a:p>
          <a:p>
            <a:pPr algn="l" defTabSz="457200">
              <a:defRPr sz="4000">
                <a:solidFill>
                  <a:srgbClr val="37474F"/>
                </a:solidFill>
                <a:latin typeface="Helvetica"/>
                <a:ea typeface="Helvetica"/>
                <a:cs typeface="Helvetica"/>
                <a:sym typeface="Helvetica"/>
              </a:defRPr>
            </a:pPr>
          </a:p>
          <a:p>
            <a:pPr algn="l" defTabSz="457200">
              <a:defRPr sz="4000">
                <a:solidFill>
                  <a:srgbClr val="37474F"/>
                </a:solidFill>
                <a:latin typeface="Helvetica"/>
                <a:ea typeface="Helvetica"/>
                <a:cs typeface="Helvetica"/>
                <a:sym typeface="Helvetica"/>
              </a:defRPr>
            </a:pPr>
          </a:p>
          <a:p>
            <a:pPr algn="l" defTabSz="457200">
              <a:defRPr sz="4000">
                <a:solidFill>
                  <a:srgbClr val="37474F"/>
                </a:solidFill>
                <a:latin typeface="Helvetica"/>
                <a:ea typeface="Helvetica"/>
                <a:cs typeface="Helvetica"/>
                <a:sym typeface="Helvetica"/>
              </a:defRPr>
            </a:pPr>
          </a:p>
          <a:p>
            <a:pPr algn="l" defTabSz="457200">
              <a:defRPr sz="4000">
                <a:solidFill>
                  <a:srgbClr val="37474F"/>
                </a:solidFill>
                <a:latin typeface="Helvetica"/>
                <a:ea typeface="Helvetica"/>
                <a:cs typeface="Helvetica"/>
                <a:sym typeface="Helvetica"/>
              </a:defRPr>
            </a:pPr>
          </a:p>
          <a:p>
            <a:pPr algn="l" defTabSz="457200">
              <a:defRPr sz="4000">
                <a:solidFill>
                  <a:srgbClr val="37474F"/>
                </a:solidFill>
                <a:latin typeface="Helvetica"/>
                <a:ea typeface="Helvetica"/>
                <a:cs typeface="Helvetica"/>
                <a:sym typeface="Helvetica"/>
              </a:defRPr>
            </a:pPr>
            <a:r>
              <a:rPr>
                <a:solidFill>
                  <a:srgbClr val="3F51B5"/>
                </a:solidFill>
              </a:rPr>
              <a:t>from</a:t>
            </a:r>
            <a:r>
              <a:t> sklearn.linear_model </a:t>
            </a:r>
            <a:r>
              <a:rPr>
                <a:solidFill>
                  <a:srgbClr val="3F51B5"/>
                </a:solidFill>
              </a:rPr>
              <a:t>import</a:t>
            </a:r>
            <a:r>
              <a:t> LinearRegression</a:t>
            </a:r>
          </a:p>
          <a:p>
            <a:pPr algn="l" defTabSz="457200">
              <a:defRPr sz="4000">
                <a:solidFill>
                  <a:srgbClr val="37474F"/>
                </a:solidFill>
                <a:latin typeface="Helvetica"/>
                <a:ea typeface="Helvetica"/>
                <a:cs typeface="Helvetica"/>
                <a:sym typeface="Helvetica"/>
              </a:defRPr>
            </a:pPr>
            <a:r>
              <a:t>lin_reg = LinearRegression()</a:t>
            </a:r>
          </a:p>
          <a:p>
            <a:pPr algn="l" defTabSz="457200">
              <a:defRPr sz="4000">
                <a:solidFill>
                  <a:srgbClr val="37474F"/>
                </a:solidFill>
                <a:latin typeface="Helvetica"/>
                <a:ea typeface="Helvetica"/>
                <a:cs typeface="Helvetica"/>
                <a:sym typeface="Helvetica"/>
              </a:defRPr>
            </a:pPr>
            <a:r>
              <a:t>lin_reg.fit(</a:t>
            </a:r>
            <a:r>
              <a:rPr>
                <a:solidFill>
                  <a:srgbClr val="C53929"/>
                </a:solidFill>
              </a:rPr>
              <a:t>X</a:t>
            </a:r>
            <a:r>
              <a:t>, y)</a:t>
            </a:r>
          </a:p>
          <a:p>
            <a:pPr algn="l" defTabSz="457200">
              <a:defRPr sz="4000">
                <a:solidFill>
                  <a:srgbClr val="37474F"/>
                </a:solidFill>
                <a:latin typeface="Helvetica"/>
                <a:ea typeface="Helvetica"/>
                <a:cs typeface="Helvetica"/>
                <a:sym typeface="Helvetica"/>
              </a:defRPr>
            </a:pPr>
            <a:r>
              <a:t>lin_reg.intercept_, lin_reg.coef_</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Mean"/>
          <p:cNvSpPr txBox="1"/>
          <p:nvPr>
            <p:ph type="title"/>
          </p:nvPr>
        </p:nvSpPr>
        <p:spPr>
          <a:prstGeom prst="rect">
            <a:avLst/>
          </a:prstGeom>
        </p:spPr>
        <p:txBody>
          <a:bodyPr/>
          <a:lstStyle/>
          <a:p>
            <a:pPr/>
            <a:r>
              <a:t>Mean</a:t>
            </a:r>
          </a:p>
        </p:txBody>
      </p:sp>
      <p:sp>
        <p:nvSpPr>
          <p:cNvPr id="164" name="Slide Subtitle"/>
          <p:cNvSpPr txBox="1"/>
          <p:nvPr>
            <p:ph type="body" idx="21"/>
          </p:nvPr>
        </p:nvSpPr>
        <p:spPr>
          <a:prstGeom prst="rect">
            <a:avLst/>
          </a:prstGeom>
        </p:spPr>
        <p:txBody>
          <a:bodyPr/>
          <a:lstStyle/>
          <a:p>
            <a:pPr/>
          </a:p>
        </p:txBody>
      </p:sp>
      <p:sp>
        <p:nvSpPr>
          <p:cNvPr id="165" name="Slide bullet text"/>
          <p:cNvSpPr txBox="1"/>
          <p:nvPr>
            <p:ph type="body" idx="1"/>
          </p:nvPr>
        </p:nvSpPr>
        <p:spPr>
          <a:prstGeom prst="rect">
            <a:avLst/>
          </a:prstGeom>
        </p:spPr>
        <p:txBody>
          <a:bodyPr/>
          <a:lstStyle/>
          <a:p>
            <a:pPr/>
          </a:p>
        </p:txBody>
      </p:sp>
      <p:graphicFrame>
        <p:nvGraphicFramePr>
          <p:cNvPr id="166" name="Table"/>
          <p:cNvGraphicFramePr/>
          <p:nvPr/>
        </p:nvGraphicFramePr>
        <p:xfrm>
          <a:off x="1317923" y="4123630"/>
          <a:ext cx="15225180" cy="826871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240534"/>
                <a:gridCol w="3508226"/>
                <a:gridCol w="5463719"/>
              </a:tblGrid>
              <a:tr h="1376001">
                <a:tc>
                  <a:txBody>
                    <a:bodyPr/>
                    <a:lstStyle/>
                    <a:p>
                      <a:pPr algn="l" defTabSz="457200"/>
                      <a:r>
                        <a:rPr b="1" sz="2700">
                          <a:solidFill>
                            <a:srgbClr val="333333"/>
                          </a:solidFill>
                        </a:rPr>
                        <a:t>the observation</a:t>
                      </a:r>
                    </a:p>
                  </a:txBody>
                  <a:tcPr marL="165100" marR="165100" marT="76200" marB="76200" anchor="ctr" anchorCtr="0" horzOverflow="overflow">
                    <a:solidFill>
                      <a:srgbClr val="FFFFFF"/>
                    </a:solidFill>
                  </a:tcPr>
                </a:tc>
                <a:tc>
                  <a:txBody>
                    <a:bodyPr/>
                    <a:lstStyle/>
                    <a:p>
                      <a:pPr algn="l" defTabSz="457200"/>
                      <a:r>
                        <a:rPr b="1" sz="2700">
                          <a:solidFill>
                            <a:srgbClr val="333333"/>
                          </a:solidFill>
                        </a:rPr>
                        <a:t>its symbol</a:t>
                      </a:r>
                    </a:p>
                  </a:txBody>
                  <a:tcPr marL="165100" marR="165100" marT="76200" marB="76200" anchor="ctr" anchorCtr="0" horzOverflow="overflow">
                    <a:solidFill>
                      <a:srgbClr val="FFFFFF"/>
                    </a:solidFill>
                  </a:tcPr>
                </a:tc>
                <a:tc>
                  <a:txBody>
                    <a:bodyPr/>
                    <a:lstStyle/>
                    <a:p>
                      <a:pPr algn="l" defTabSz="457200"/>
                      <a:r>
                        <a:rPr b="1" sz="2700">
                          <a:solidFill>
                            <a:srgbClr val="333333"/>
                          </a:solidFill>
                        </a:rPr>
                        <a:t>the observed value</a:t>
                      </a:r>
                    </a:p>
                  </a:txBody>
                  <a:tcPr marL="165100" marR="165100" marT="76200" marB="76200" anchor="ctr" anchorCtr="0" horzOverflow="overflow">
                    <a:solidFill>
                      <a:srgbClr val="FFFFFF"/>
                    </a:solidFill>
                  </a:tcPr>
                </a:tc>
              </a:tr>
              <a:tr h="1376001">
                <a:tc>
                  <a:txBody>
                    <a:bodyPr/>
                    <a:lstStyle/>
                    <a:p>
                      <a:pPr algn="l" defTabSz="457200"/>
                      <a:r>
                        <a:rPr sz="2700">
                          <a:solidFill>
                            <a:srgbClr val="333333"/>
                          </a:solidFill>
                        </a:rPr>
                        <a:t>winning margin, game 1</a:t>
                      </a:r>
                    </a:p>
                  </a:txBody>
                  <a:tcPr marL="165100" marR="165100" marT="76200" marB="76200" anchor="ctr" anchorCtr="0" horzOverflow="overflow">
                    <a:solidFill>
                      <a:srgbClr val="FFFFFF"/>
                    </a:solidFill>
                  </a:tcPr>
                </a:tc>
                <a:tc>
                  <a:txBody>
                    <a:bodyPr/>
                    <a:lstStyle/>
                    <a:p>
                      <a:pPr algn="l" defTabSz="457200">
                        <a:defRPr i="1" sz="2700">
                          <a:solidFill>
                            <a:srgbClr val="333333"/>
                          </a:solidFill>
                          <a:latin typeface="Helvetica"/>
                          <a:ea typeface="Helvetica"/>
                          <a:cs typeface="Helvetica"/>
                          <a:sym typeface="Helvetica"/>
                        </a:defRPr>
                      </a:pPr>
                      <a:r>
                        <a:t>X</a:t>
                      </a:r>
                      <a:r>
                        <a:rPr baseline="-5999"/>
                        <a:t>1</a:t>
                      </a:r>
                    </a:p>
                  </a:txBody>
                  <a:tcPr marL="165100" marR="165100" marT="76200" marB="76200" anchor="ctr" anchorCtr="0" horzOverflow="overflow">
                    <a:solidFill>
                      <a:srgbClr val="FFFFFF"/>
                    </a:solidFill>
                  </a:tcPr>
                </a:tc>
                <a:tc>
                  <a:txBody>
                    <a:bodyPr/>
                    <a:lstStyle/>
                    <a:p>
                      <a:pPr algn="l" defTabSz="457200"/>
                      <a:r>
                        <a:rPr sz="2700">
                          <a:solidFill>
                            <a:srgbClr val="333333"/>
                          </a:solidFill>
                        </a:rPr>
                        <a:t>56 points</a:t>
                      </a:r>
                    </a:p>
                  </a:txBody>
                  <a:tcPr marL="165100" marR="165100" marT="76200" marB="76200" anchor="ctr" anchorCtr="0" horzOverflow="overflow">
                    <a:solidFill>
                      <a:srgbClr val="FFFFFF"/>
                    </a:solidFill>
                  </a:tcPr>
                </a:tc>
              </a:tr>
              <a:tr h="1376001">
                <a:tc>
                  <a:txBody>
                    <a:bodyPr/>
                    <a:lstStyle/>
                    <a:p>
                      <a:pPr algn="l" defTabSz="457200"/>
                      <a:r>
                        <a:rPr sz="2700">
                          <a:solidFill>
                            <a:srgbClr val="333333"/>
                          </a:solidFill>
                        </a:rPr>
                        <a:t>winning margin, game 2</a:t>
                      </a:r>
                    </a:p>
                  </a:txBody>
                  <a:tcPr marL="165100" marR="165100" marT="76200" marB="76200" anchor="ctr" anchorCtr="0" horzOverflow="overflow">
                    <a:solidFill>
                      <a:srgbClr val="F8F8F8"/>
                    </a:solidFill>
                  </a:tcPr>
                </a:tc>
                <a:tc>
                  <a:txBody>
                    <a:bodyPr/>
                    <a:lstStyle/>
                    <a:p>
                      <a:pPr algn="l" defTabSz="457200">
                        <a:defRPr i="1" sz="2700">
                          <a:solidFill>
                            <a:srgbClr val="333333"/>
                          </a:solidFill>
                          <a:latin typeface="Helvetica"/>
                          <a:ea typeface="Helvetica"/>
                          <a:cs typeface="Helvetica"/>
                          <a:sym typeface="Helvetica"/>
                        </a:defRPr>
                      </a:pPr>
                      <a:r>
                        <a:t>X</a:t>
                      </a:r>
                      <a:r>
                        <a:rPr baseline="-5999"/>
                        <a:t>2</a:t>
                      </a:r>
                    </a:p>
                  </a:txBody>
                  <a:tcPr marL="165100" marR="165100" marT="76200" marB="76200" anchor="ctr" anchorCtr="0" horzOverflow="overflow">
                    <a:solidFill>
                      <a:srgbClr val="F8F8F8"/>
                    </a:solidFill>
                  </a:tcPr>
                </a:tc>
                <a:tc>
                  <a:txBody>
                    <a:bodyPr/>
                    <a:lstStyle/>
                    <a:p>
                      <a:pPr algn="l" defTabSz="457200"/>
                      <a:r>
                        <a:rPr sz="2700">
                          <a:solidFill>
                            <a:srgbClr val="333333"/>
                          </a:solidFill>
                        </a:rPr>
                        <a:t>31 points</a:t>
                      </a:r>
                    </a:p>
                  </a:txBody>
                  <a:tcPr marL="165100" marR="165100" marT="76200" marB="76200" anchor="ctr" anchorCtr="0" horzOverflow="overflow">
                    <a:solidFill>
                      <a:srgbClr val="F8F8F8"/>
                    </a:solidFill>
                  </a:tcPr>
                </a:tc>
              </a:tr>
              <a:tr h="1376001">
                <a:tc>
                  <a:txBody>
                    <a:bodyPr/>
                    <a:lstStyle/>
                    <a:p>
                      <a:pPr algn="l" defTabSz="457200"/>
                      <a:r>
                        <a:rPr sz="2700">
                          <a:solidFill>
                            <a:srgbClr val="333333"/>
                          </a:solidFill>
                        </a:rPr>
                        <a:t>winning margin, game 3</a:t>
                      </a:r>
                    </a:p>
                  </a:txBody>
                  <a:tcPr marL="165100" marR="165100" marT="76200" marB="76200" anchor="ctr" anchorCtr="0" horzOverflow="overflow">
                    <a:solidFill>
                      <a:srgbClr val="FFFFFF"/>
                    </a:solidFill>
                  </a:tcPr>
                </a:tc>
                <a:tc>
                  <a:txBody>
                    <a:bodyPr/>
                    <a:lstStyle/>
                    <a:p>
                      <a:pPr algn="l" defTabSz="457200">
                        <a:defRPr i="1" sz="2700">
                          <a:solidFill>
                            <a:srgbClr val="333333"/>
                          </a:solidFill>
                          <a:latin typeface="Helvetica"/>
                          <a:ea typeface="Helvetica"/>
                          <a:cs typeface="Helvetica"/>
                          <a:sym typeface="Helvetica"/>
                        </a:defRPr>
                      </a:pPr>
                      <a:r>
                        <a:t>X</a:t>
                      </a:r>
                      <a:r>
                        <a:rPr baseline="-5999"/>
                        <a:t>3</a:t>
                      </a:r>
                    </a:p>
                  </a:txBody>
                  <a:tcPr marL="165100" marR="165100" marT="76200" marB="76200" anchor="ctr" anchorCtr="0" horzOverflow="overflow">
                    <a:solidFill>
                      <a:srgbClr val="FFFFFF"/>
                    </a:solidFill>
                  </a:tcPr>
                </a:tc>
                <a:tc>
                  <a:txBody>
                    <a:bodyPr/>
                    <a:lstStyle/>
                    <a:p>
                      <a:pPr algn="l" defTabSz="457200"/>
                      <a:r>
                        <a:rPr sz="2700">
                          <a:solidFill>
                            <a:srgbClr val="333333"/>
                          </a:solidFill>
                        </a:rPr>
                        <a:t>56 points</a:t>
                      </a:r>
                    </a:p>
                  </a:txBody>
                  <a:tcPr marL="165100" marR="165100" marT="76200" marB="76200" anchor="ctr" anchorCtr="0" horzOverflow="overflow">
                    <a:solidFill>
                      <a:srgbClr val="FFFFFF"/>
                    </a:solidFill>
                  </a:tcPr>
                </a:tc>
              </a:tr>
              <a:tr h="1376001">
                <a:tc>
                  <a:txBody>
                    <a:bodyPr/>
                    <a:lstStyle/>
                    <a:p>
                      <a:pPr algn="l" defTabSz="457200"/>
                      <a:r>
                        <a:rPr sz="2700">
                          <a:solidFill>
                            <a:srgbClr val="333333"/>
                          </a:solidFill>
                        </a:rPr>
                        <a:t>winning margin, game 4</a:t>
                      </a:r>
                    </a:p>
                  </a:txBody>
                  <a:tcPr marL="165100" marR="165100" marT="76200" marB="76200" anchor="ctr" anchorCtr="0" horzOverflow="overflow">
                    <a:solidFill>
                      <a:srgbClr val="F8F8F8"/>
                    </a:solidFill>
                  </a:tcPr>
                </a:tc>
                <a:tc>
                  <a:txBody>
                    <a:bodyPr/>
                    <a:lstStyle/>
                    <a:p>
                      <a:pPr algn="l" defTabSz="457200">
                        <a:defRPr i="1" sz="2700">
                          <a:solidFill>
                            <a:srgbClr val="333333"/>
                          </a:solidFill>
                          <a:latin typeface="Helvetica"/>
                          <a:ea typeface="Helvetica"/>
                          <a:cs typeface="Helvetica"/>
                          <a:sym typeface="Helvetica"/>
                        </a:defRPr>
                      </a:pPr>
                      <a:r>
                        <a:t>X</a:t>
                      </a:r>
                      <a:r>
                        <a:rPr baseline="-5999"/>
                        <a:t>4</a:t>
                      </a:r>
                    </a:p>
                  </a:txBody>
                  <a:tcPr marL="165100" marR="165100" marT="76200" marB="76200" anchor="ctr" anchorCtr="0" horzOverflow="overflow">
                    <a:solidFill>
                      <a:srgbClr val="F8F8F8"/>
                    </a:solidFill>
                  </a:tcPr>
                </a:tc>
                <a:tc>
                  <a:txBody>
                    <a:bodyPr/>
                    <a:lstStyle/>
                    <a:p>
                      <a:pPr algn="l" defTabSz="457200"/>
                      <a:r>
                        <a:rPr sz="2700">
                          <a:solidFill>
                            <a:srgbClr val="333333"/>
                          </a:solidFill>
                        </a:rPr>
                        <a:t>8 points</a:t>
                      </a:r>
                    </a:p>
                  </a:txBody>
                  <a:tcPr marL="165100" marR="165100" marT="76200" marB="76200" anchor="ctr" anchorCtr="0" horzOverflow="overflow">
                    <a:solidFill>
                      <a:srgbClr val="F8F8F8"/>
                    </a:solidFill>
                  </a:tcPr>
                </a:tc>
              </a:tr>
              <a:tr h="1376001">
                <a:tc>
                  <a:txBody>
                    <a:bodyPr/>
                    <a:lstStyle/>
                    <a:p>
                      <a:pPr algn="l" defTabSz="457200"/>
                      <a:r>
                        <a:rPr sz="2700">
                          <a:solidFill>
                            <a:srgbClr val="333333"/>
                          </a:solidFill>
                        </a:rPr>
                        <a:t>winning margin, game 5</a:t>
                      </a:r>
                    </a:p>
                  </a:txBody>
                  <a:tcPr marL="165100" marR="165100" marT="76200" marB="76200" anchor="ctr" anchorCtr="0" horzOverflow="overflow">
                    <a:solidFill>
                      <a:srgbClr val="FFFFFF"/>
                    </a:solidFill>
                  </a:tcPr>
                </a:tc>
                <a:tc>
                  <a:txBody>
                    <a:bodyPr/>
                    <a:lstStyle/>
                    <a:p>
                      <a:pPr algn="l" defTabSz="457200">
                        <a:defRPr i="1" sz="2700">
                          <a:solidFill>
                            <a:srgbClr val="333333"/>
                          </a:solidFill>
                          <a:latin typeface="Helvetica"/>
                          <a:ea typeface="Helvetica"/>
                          <a:cs typeface="Helvetica"/>
                          <a:sym typeface="Helvetica"/>
                        </a:defRPr>
                      </a:pPr>
                      <a:r>
                        <a:t>X</a:t>
                      </a:r>
                      <a:r>
                        <a:rPr baseline="-5999"/>
                        <a:t>5</a:t>
                      </a:r>
                    </a:p>
                  </a:txBody>
                  <a:tcPr marL="165100" marR="165100" marT="76200" marB="76200" anchor="ctr" anchorCtr="0" horzOverflow="overflow">
                    <a:solidFill>
                      <a:srgbClr val="FFFFFF"/>
                    </a:solidFill>
                  </a:tcPr>
                </a:tc>
                <a:tc>
                  <a:txBody>
                    <a:bodyPr/>
                    <a:lstStyle/>
                    <a:p>
                      <a:pPr algn="l" defTabSz="457200"/>
                      <a:r>
                        <a:rPr sz="2700">
                          <a:solidFill>
                            <a:srgbClr val="333333"/>
                          </a:solidFill>
                        </a:rPr>
                        <a:t>32 points</a:t>
                      </a:r>
                    </a:p>
                  </a:txBody>
                  <a:tcPr marL="165100" marR="165100" marT="76200" marB="76200" anchor="ctr" anchorCtr="0" horzOverflow="overflow">
                    <a:solidFill>
                      <a:srgbClr val="FFFFFF"/>
                    </a:solidFill>
                  </a:tcPr>
                </a:tc>
              </a:tr>
            </a:tbl>
          </a:graphicData>
        </a:graphic>
      </p:graphicFrame>
      <p:pic>
        <p:nvPicPr>
          <p:cNvPr id="167" name="Image" descr="Image"/>
          <p:cNvPicPr>
            <a:picLocks noChangeAspect="1"/>
          </p:cNvPicPr>
          <p:nvPr/>
        </p:nvPicPr>
        <p:blipFill>
          <a:blip r:embed="rId2">
            <a:extLst/>
          </a:blip>
          <a:stretch>
            <a:fillRect/>
          </a:stretch>
        </p:blipFill>
        <p:spPr>
          <a:xfrm>
            <a:off x="16840967" y="5576135"/>
            <a:ext cx="6651611" cy="1373940"/>
          </a:xfrm>
          <a:prstGeom prst="rect">
            <a:avLst/>
          </a:prstGeom>
          <a:ln w="12700">
            <a:miter lim="400000"/>
          </a:ln>
        </p:spPr>
      </p:pic>
      <p:pic>
        <p:nvPicPr>
          <p:cNvPr id="168" name="Image" descr="Image"/>
          <p:cNvPicPr>
            <a:picLocks noChangeAspect="1"/>
          </p:cNvPicPr>
          <p:nvPr/>
        </p:nvPicPr>
        <p:blipFill>
          <a:blip r:embed="rId3">
            <a:extLst/>
          </a:blip>
          <a:stretch>
            <a:fillRect/>
          </a:stretch>
        </p:blipFill>
        <p:spPr>
          <a:xfrm>
            <a:off x="16956890" y="7963053"/>
            <a:ext cx="6419767" cy="1326051"/>
          </a:xfrm>
          <a:prstGeom prst="rect">
            <a:avLst/>
          </a:prstGeom>
          <a:ln w="12700">
            <a:miter lim="400000"/>
          </a:ln>
        </p:spPr>
      </p:pic>
      <p:pic>
        <p:nvPicPr>
          <p:cNvPr id="169" name="Image" descr="Image"/>
          <p:cNvPicPr>
            <a:picLocks noChangeAspect="1"/>
          </p:cNvPicPr>
          <p:nvPr/>
        </p:nvPicPr>
        <p:blipFill>
          <a:blip r:embed="rId4">
            <a:extLst/>
          </a:blip>
          <a:stretch>
            <a:fillRect/>
          </a:stretch>
        </p:blipFill>
        <p:spPr>
          <a:xfrm>
            <a:off x="16952954" y="10459132"/>
            <a:ext cx="6419768" cy="132605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Median"/>
          <p:cNvSpPr txBox="1"/>
          <p:nvPr>
            <p:ph type="title"/>
          </p:nvPr>
        </p:nvSpPr>
        <p:spPr>
          <a:prstGeom prst="rect">
            <a:avLst/>
          </a:prstGeom>
        </p:spPr>
        <p:txBody>
          <a:bodyPr/>
          <a:lstStyle/>
          <a:p>
            <a:pPr/>
            <a:r>
              <a:t>Median</a:t>
            </a:r>
          </a:p>
        </p:txBody>
      </p:sp>
      <p:sp>
        <p:nvSpPr>
          <p:cNvPr id="172" name="Slide bullet text"/>
          <p:cNvSpPr txBox="1"/>
          <p:nvPr>
            <p:ph type="body" idx="1"/>
          </p:nvPr>
        </p:nvSpPr>
        <p:spPr>
          <a:xfrm>
            <a:off x="1206500" y="2999102"/>
            <a:ext cx="21971000" cy="9505414"/>
          </a:xfrm>
          <a:prstGeom prst="rect">
            <a:avLst/>
          </a:prstGeom>
        </p:spPr>
        <p:txBody>
          <a:bodyPr/>
          <a:lstStyle/>
          <a:p>
            <a:pPr/>
          </a:p>
        </p:txBody>
      </p:sp>
      <p:pic>
        <p:nvPicPr>
          <p:cNvPr id="173" name="Image" descr="Image"/>
          <p:cNvPicPr>
            <a:picLocks noChangeAspect="1"/>
          </p:cNvPicPr>
          <p:nvPr/>
        </p:nvPicPr>
        <p:blipFill>
          <a:blip r:embed="rId2">
            <a:extLst/>
          </a:blip>
          <a:stretch>
            <a:fillRect/>
          </a:stretch>
        </p:blipFill>
        <p:spPr>
          <a:xfrm>
            <a:off x="8478639" y="3715095"/>
            <a:ext cx="8192549" cy="1241297"/>
          </a:xfrm>
          <a:prstGeom prst="rect">
            <a:avLst/>
          </a:prstGeom>
          <a:ln w="12700">
            <a:miter lim="400000"/>
          </a:ln>
        </p:spPr>
      </p:pic>
      <p:pic>
        <p:nvPicPr>
          <p:cNvPr id="174" name="Image" descr="Image"/>
          <p:cNvPicPr>
            <a:picLocks noChangeAspect="1"/>
          </p:cNvPicPr>
          <p:nvPr/>
        </p:nvPicPr>
        <p:blipFill>
          <a:blip r:embed="rId3">
            <a:extLst/>
          </a:blip>
          <a:stretch>
            <a:fillRect/>
          </a:stretch>
        </p:blipFill>
        <p:spPr>
          <a:xfrm>
            <a:off x="7342586" y="6285824"/>
            <a:ext cx="14471188" cy="585323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Bankers using mean and median"/>
          <p:cNvSpPr txBox="1"/>
          <p:nvPr>
            <p:ph type="title"/>
          </p:nvPr>
        </p:nvSpPr>
        <p:spPr>
          <a:prstGeom prst="rect">
            <a:avLst/>
          </a:prstGeom>
        </p:spPr>
        <p:txBody>
          <a:bodyPr/>
          <a:lstStyle/>
          <a:p>
            <a:pPr/>
            <a:r>
              <a:t>Bankers using mean and median</a:t>
            </a:r>
          </a:p>
        </p:txBody>
      </p:sp>
      <p:sp>
        <p:nvSpPr>
          <p:cNvPr id="177" name="Senior Commonwealth Bank executives have travelled the world in the past couple of weeks with a presentation showing how Australian house prices, and the key price to income ratios, compare favourably with similar countries. “Housing affordability has ac"/>
          <p:cNvSpPr txBox="1"/>
          <p:nvPr>
            <p:ph type="body" idx="1"/>
          </p:nvPr>
        </p:nvSpPr>
        <p:spPr>
          <a:xfrm>
            <a:off x="1206500" y="2584189"/>
            <a:ext cx="21971000" cy="9920327"/>
          </a:xfrm>
          <a:prstGeom prst="rect">
            <a:avLst/>
          </a:prstGeom>
        </p:spPr>
        <p:txBody>
          <a:bodyPr/>
          <a:lstStyle/>
          <a:p>
            <a:pPr marL="0" indent="0" defTabSz="406908">
              <a:lnSpc>
                <a:spcPct val="100000"/>
              </a:lnSpc>
              <a:spcBef>
                <a:spcPts val="0"/>
              </a:spcBef>
              <a:buSzTx/>
              <a:buNone/>
              <a:defRPr sz="2670">
                <a:solidFill>
                  <a:srgbClr val="333333"/>
                </a:solidFill>
              </a:defRPr>
            </a:pPr>
            <a:r>
              <a:t>Senior Commonwealth Bank executives have travelled the world in the past couple of weeks with a presentation showing how Australian house prices, and the key price to income ratios, compare favourably with similar countries. “Housing affordability has actually been going sideways for the last five to six years,” said Craig James, the chief economist of the bank’s trading arm, CommSec.</a:t>
            </a:r>
          </a:p>
          <a:p>
            <a:pPr marL="0" indent="0" defTabSz="406908">
              <a:lnSpc>
                <a:spcPct val="100000"/>
              </a:lnSpc>
              <a:spcBef>
                <a:spcPts val="0"/>
              </a:spcBef>
              <a:buSzTx/>
              <a:buNone/>
              <a:defRPr sz="2670">
                <a:solidFill>
                  <a:srgbClr val="333333"/>
                </a:solidFill>
              </a:defRPr>
            </a:pPr>
          </a:p>
          <a:p>
            <a:pPr marL="0" indent="0" defTabSz="406908">
              <a:lnSpc>
                <a:spcPct val="100000"/>
              </a:lnSpc>
              <a:spcBef>
                <a:spcPts val="0"/>
              </a:spcBef>
              <a:buSzTx/>
              <a:buNone/>
              <a:defRPr sz="2670">
                <a:solidFill>
                  <a:srgbClr val="333333"/>
                </a:solidFill>
              </a:defRPr>
            </a:pPr>
          </a:p>
          <a:p>
            <a:pPr marL="0" indent="0" defTabSz="406908">
              <a:lnSpc>
                <a:spcPct val="100000"/>
              </a:lnSpc>
              <a:spcBef>
                <a:spcPts val="0"/>
              </a:spcBef>
              <a:buSzTx/>
              <a:buNone/>
              <a:defRPr sz="2848">
                <a:solidFill>
                  <a:srgbClr val="333333"/>
                </a:solidFill>
              </a:defRPr>
            </a:pPr>
            <a:r>
              <a:t>CBA has waged its war against what it believes are housing doomsayers with graphs, numbers and international comparisons. In its presentation, the bank rejects arguments that Australia’s housing is relatively expensive compared to incomes. It says Australia’s house price to household income ratio of 5.6 in the major cities, and 4.3 nationwide, is comparable to many other developed nations. It says San Francisco and New York have ratios of 7, Auckland’s is 6.7, and Vancouver comes in at 9.3.</a:t>
            </a:r>
          </a:p>
          <a:p>
            <a:pPr marL="0" indent="0" defTabSz="406908">
              <a:lnSpc>
                <a:spcPct val="100000"/>
              </a:lnSpc>
              <a:spcBef>
                <a:spcPts val="0"/>
              </a:spcBef>
              <a:buSzTx/>
              <a:buNone/>
              <a:defRPr sz="2848">
                <a:solidFill>
                  <a:srgbClr val="333333"/>
                </a:solidFill>
              </a:defRPr>
            </a:pPr>
          </a:p>
          <a:p>
            <a:pPr marL="0" indent="0" defTabSz="406908">
              <a:lnSpc>
                <a:spcPct val="100000"/>
              </a:lnSpc>
              <a:spcBef>
                <a:spcPts val="0"/>
              </a:spcBef>
              <a:buSzTx/>
              <a:buNone/>
              <a:defRPr sz="2848">
                <a:solidFill>
                  <a:srgbClr val="333333"/>
                </a:solidFill>
              </a:defRPr>
            </a:pPr>
          </a:p>
          <a:p>
            <a:pPr marL="0" indent="0" defTabSz="406908">
              <a:lnSpc>
                <a:spcPct val="100000"/>
              </a:lnSpc>
              <a:spcBef>
                <a:spcPts val="0"/>
              </a:spcBef>
              <a:buSzTx/>
              <a:buNone/>
              <a:defRPr sz="2848">
                <a:solidFill>
                  <a:srgbClr val="333333"/>
                </a:solidFill>
              </a:defRPr>
            </a:pPr>
            <a:r>
              <a:t>Many analysts say that has led the bank to use misleading figures and comparisons. If you go to page four of CBA’s presentation and read the source information at the bottom of the graph and table, you would notice there is an additional source on the international comparison – Demographia. However, if the Commonwealth Bank had also used Demographia’s analysis of Australia’s house price to income ratio, it would have come up with a figure closer to 9 rather than 5.6 or 4.3</a:t>
            </a:r>
          </a:p>
          <a:p>
            <a:pPr marL="0" indent="0" defTabSz="406908">
              <a:lnSpc>
                <a:spcPct val="100000"/>
              </a:lnSpc>
              <a:spcBef>
                <a:spcPts val="0"/>
              </a:spcBef>
              <a:buSzTx/>
              <a:buNone/>
              <a:defRPr sz="2848">
                <a:solidFill>
                  <a:srgbClr val="333333"/>
                </a:solidFill>
              </a:defRPr>
            </a:pPr>
          </a:p>
          <a:p>
            <a:pPr marL="0" indent="0" defTabSz="406908">
              <a:lnSpc>
                <a:spcPct val="100000"/>
              </a:lnSpc>
              <a:spcBef>
                <a:spcPts val="0"/>
              </a:spcBef>
              <a:buSzTx/>
              <a:buNone/>
              <a:defRPr sz="2848">
                <a:solidFill>
                  <a:srgbClr val="333333"/>
                </a:solidFill>
              </a:defRPr>
            </a:pPr>
          </a:p>
          <a:p>
            <a:pPr marL="0" indent="0" defTabSz="406908">
              <a:lnSpc>
                <a:spcPct val="100000"/>
              </a:lnSpc>
              <a:spcBef>
                <a:spcPts val="0"/>
              </a:spcBef>
              <a:buSzTx/>
              <a:buNone/>
              <a:defRPr sz="2848">
                <a:solidFill>
                  <a:srgbClr val="333333"/>
                </a:solidFill>
              </a:defRPr>
            </a:pPr>
            <a:r>
              <a:t>[An] obvious problem with the Commonwealth Bank’s domestic price to income figures is they compare average incomes with median house prices (unlike the Demographia figures that compare median incomes to median prices). The median is the mid-point, effectively cutting out the highs and lows, and that means the average is generally higher when it comes to incomes and asset prices, because it includes the earnings of Australia’s wealthiest people. To put it another way: the Commonwealth Bank’s figures count Ralph Norris’ multi-million dollar pay packet on the income side, but not his (no doubt) very expensive house in the property price figures, thus understating the house price to income ratio for middle-income Australians.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Trimmed Mean"/>
          <p:cNvSpPr txBox="1"/>
          <p:nvPr>
            <p:ph type="title"/>
          </p:nvPr>
        </p:nvSpPr>
        <p:spPr>
          <a:prstGeom prst="rect">
            <a:avLst/>
          </a:prstGeom>
        </p:spPr>
        <p:txBody>
          <a:bodyPr/>
          <a:lstStyle/>
          <a:p>
            <a:pPr/>
            <a:r>
              <a:t>Trimmed Mean</a:t>
            </a:r>
          </a:p>
        </p:txBody>
      </p:sp>
      <p:sp>
        <p:nvSpPr>
          <p:cNvPr id="180" name="Cut the extremes…"/>
          <p:cNvSpPr txBox="1"/>
          <p:nvPr>
            <p:ph type="body" sz="half" idx="1"/>
          </p:nvPr>
        </p:nvSpPr>
        <p:spPr>
          <a:xfrm>
            <a:off x="1206500" y="2729994"/>
            <a:ext cx="21971000" cy="5516980"/>
          </a:xfrm>
          <a:prstGeom prst="rect">
            <a:avLst/>
          </a:prstGeom>
        </p:spPr>
        <p:txBody>
          <a:bodyPr/>
          <a:lstStyle/>
          <a:p>
            <a:pPr marL="0" indent="0" defTabSz="457200">
              <a:lnSpc>
                <a:spcPct val="100000"/>
              </a:lnSpc>
              <a:spcBef>
                <a:spcPts val="0"/>
              </a:spcBef>
              <a:buSzTx/>
              <a:buNone/>
              <a:defRPr sz="3400">
                <a:solidFill>
                  <a:srgbClr val="333333"/>
                </a:solidFill>
              </a:defRPr>
            </a:pPr>
            <a:r>
              <a:t>Cut the extremes </a:t>
            </a:r>
          </a:p>
          <a:p>
            <a:pPr marL="0" indent="0" defTabSz="457200">
              <a:lnSpc>
                <a:spcPct val="100000"/>
              </a:lnSpc>
              <a:spcBef>
                <a:spcPts val="0"/>
              </a:spcBef>
              <a:buSzTx/>
              <a:buNone/>
              <a:defRPr sz="3400">
                <a:solidFill>
                  <a:srgbClr val="333333"/>
                </a:solidFill>
              </a:defRPr>
            </a:pPr>
          </a:p>
          <a:p>
            <a:pPr marL="0" indent="0" defTabSz="457200">
              <a:lnSpc>
                <a:spcPct val="100000"/>
              </a:lnSpc>
              <a:spcBef>
                <a:spcPts val="0"/>
              </a:spcBef>
              <a:buSzTx/>
              <a:buNone/>
              <a:defRPr b="1" sz="3400">
                <a:solidFill>
                  <a:srgbClr val="333333"/>
                </a:solidFill>
              </a:defRPr>
            </a:pPr>
            <a:r>
              <a:t>Group A = -100, 3,5,7,20</a:t>
            </a:r>
          </a:p>
          <a:p>
            <a:pPr marL="0" indent="0" defTabSz="457200">
              <a:lnSpc>
                <a:spcPct val="100000"/>
              </a:lnSpc>
              <a:spcBef>
                <a:spcPts val="0"/>
              </a:spcBef>
              <a:buSzTx/>
              <a:buNone/>
              <a:defRPr b="1" sz="3400">
                <a:solidFill>
                  <a:srgbClr val="333333"/>
                </a:solidFill>
              </a:defRPr>
            </a:pPr>
          </a:p>
          <a:p>
            <a:pPr marL="0" indent="0" defTabSz="457200">
              <a:lnSpc>
                <a:spcPct val="100000"/>
              </a:lnSpc>
              <a:spcBef>
                <a:spcPts val="0"/>
              </a:spcBef>
              <a:buSzTx/>
              <a:buNone/>
              <a:defRPr b="1" sz="3400">
                <a:solidFill>
                  <a:srgbClr val="333333"/>
                </a:solidFill>
              </a:defRPr>
            </a:pPr>
          </a:p>
          <a:p>
            <a:pPr marL="0" indent="0" defTabSz="457200">
              <a:lnSpc>
                <a:spcPct val="100000"/>
              </a:lnSpc>
              <a:spcBef>
                <a:spcPts val="0"/>
              </a:spcBef>
              <a:buSzTx/>
              <a:buNone/>
              <a:defRPr b="1" sz="3400">
                <a:solidFill>
                  <a:srgbClr val="333333"/>
                </a:solidFill>
              </a:defRPr>
            </a:pPr>
            <a:r>
              <a:t>Group B = - 15,0,1,4,7,12</a:t>
            </a:r>
          </a:p>
          <a:p>
            <a:pPr marL="0" indent="0" defTabSz="457200">
              <a:lnSpc>
                <a:spcPct val="100000"/>
              </a:lnSpc>
              <a:spcBef>
                <a:spcPts val="0"/>
              </a:spcBef>
              <a:buSzTx/>
              <a:buNone/>
              <a:defRPr b="1" sz="3400">
                <a:solidFill>
                  <a:srgbClr val="333333"/>
                </a:solidFill>
              </a:defRPr>
            </a:pPr>
          </a:p>
          <a:p>
            <a:pPr marL="0" indent="0" defTabSz="457200">
              <a:lnSpc>
                <a:spcPct val="100000"/>
              </a:lnSpc>
              <a:spcBef>
                <a:spcPts val="0"/>
              </a:spcBef>
              <a:buSzTx/>
              <a:buNone/>
              <a:defRPr sz="3200">
                <a:solidFill>
                  <a:srgbClr val="333333"/>
                </a:solidFill>
              </a:defRPr>
            </a:pPr>
            <a:r>
              <a:t>Highly sensitive to one or two extreme values, and is thus not considered to be a </a:t>
            </a:r>
            <a:r>
              <a:rPr b="1" i="1"/>
              <a:t>robust</a:t>
            </a:r>
            <a:r>
              <a:t> measure.</a:t>
            </a:r>
          </a:p>
        </p:txBody>
      </p:sp>
      <p:sp>
        <p:nvSpPr>
          <p:cNvPr id="181" name="Mode"/>
          <p:cNvSpPr txBox="1"/>
          <p:nvPr/>
        </p:nvSpPr>
        <p:spPr>
          <a:xfrm>
            <a:off x="1206500" y="8310455"/>
            <a:ext cx="21971000"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70" sz="8500">
                <a:solidFill>
                  <a:schemeClr val="accent1">
                    <a:hueOff val="114395"/>
                    <a:lumOff val="-24975"/>
                  </a:schemeClr>
                </a:solidFill>
              </a:defRPr>
            </a:lvl1pPr>
          </a:lstStyle>
          <a:p>
            <a:pPr/>
            <a:r>
              <a:t>Mode</a:t>
            </a:r>
          </a:p>
        </p:txBody>
      </p:sp>
      <p:sp>
        <p:nvSpPr>
          <p:cNvPr id="182" name="The mode of a sample is very simple: it is the value that occurs most frequently"/>
          <p:cNvSpPr txBox="1"/>
          <p:nvPr/>
        </p:nvSpPr>
        <p:spPr>
          <a:xfrm>
            <a:off x="1206500" y="9807100"/>
            <a:ext cx="21971000" cy="18720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b="1" sz="3400">
                <a:solidFill>
                  <a:srgbClr val="333333"/>
                </a:solidFill>
              </a:defRPr>
            </a:lvl1pPr>
          </a:lstStyle>
          <a:p>
            <a:pPr/>
            <a:r>
              <a:t>The mode of a sample is very simple: it is the value that occurs most frequently</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Measures of Variability"/>
          <p:cNvSpPr txBox="1"/>
          <p:nvPr>
            <p:ph type="title"/>
          </p:nvPr>
        </p:nvSpPr>
        <p:spPr>
          <a:prstGeom prst="rect">
            <a:avLst/>
          </a:prstGeom>
        </p:spPr>
        <p:txBody>
          <a:bodyPr/>
          <a:lstStyle/>
          <a:p>
            <a:pPr/>
            <a:r>
              <a:t>Measures of Variability</a:t>
            </a:r>
          </a:p>
        </p:txBody>
      </p:sp>
      <p:sp>
        <p:nvSpPr>
          <p:cNvPr id="185" name="Range"/>
          <p:cNvSpPr txBox="1"/>
          <p:nvPr>
            <p:ph type="body" idx="21"/>
          </p:nvPr>
        </p:nvSpPr>
        <p:spPr>
          <a:xfrm>
            <a:off x="1206500" y="2849694"/>
            <a:ext cx="21971000" cy="934779"/>
          </a:xfrm>
          <a:prstGeom prst="rect">
            <a:avLst/>
          </a:prstGeom>
          <a:extLst>
            <a:ext uri="{C572A759-6A51-4108-AA02-DFA0A04FC94B}">
              <ma14:wrappingTextBoxFlag xmlns:ma14="http://schemas.microsoft.com/office/mac/drawingml/2011/main" val="1"/>
            </a:ext>
          </a:extLst>
        </p:spPr>
        <p:txBody>
          <a:bodyPr/>
          <a:lstStyle/>
          <a:p>
            <a:pPr/>
            <a:r>
              <a:t>Range</a:t>
            </a:r>
          </a:p>
        </p:txBody>
      </p:sp>
      <p:sp>
        <p:nvSpPr>
          <p:cNvPr id="186" name="The range of a variable is the biggest value minus the smallest value."/>
          <p:cNvSpPr txBox="1"/>
          <p:nvPr>
            <p:ph type="body" sz="quarter" idx="1"/>
          </p:nvPr>
        </p:nvSpPr>
        <p:spPr>
          <a:xfrm>
            <a:off x="1206500" y="4248504"/>
            <a:ext cx="21971000" cy="1194806"/>
          </a:xfrm>
          <a:prstGeom prst="rect">
            <a:avLst/>
          </a:prstGeom>
        </p:spPr>
        <p:txBody>
          <a:bodyPr/>
          <a:lstStyle/>
          <a:p>
            <a:pPr marL="0" indent="0" defTabSz="457200">
              <a:lnSpc>
                <a:spcPct val="100000"/>
              </a:lnSpc>
              <a:spcBef>
                <a:spcPts val="0"/>
              </a:spcBef>
              <a:buSzTx/>
              <a:buNone/>
              <a:defRPr sz="3200">
                <a:solidFill>
                  <a:srgbClr val="333333"/>
                </a:solidFill>
              </a:defRPr>
            </a:pPr>
            <a:r>
              <a:t>The </a:t>
            </a:r>
            <a:r>
              <a:rPr b="1" i="1"/>
              <a:t>range</a:t>
            </a:r>
            <a:r>
              <a:t> of a variable is the biggest value minus the smallest value.</a:t>
            </a:r>
          </a:p>
        </p:txBody>
      </p:sp>
      <p:sp>
        <p:nvSpPr>
          <p:cNvPr id="187" name="Interquartile range"/>
          <p:cNvSpPr txBox="1"/>
          <p:nvPr/>
        </p:nvSpPr>
        <p:spPr>
          <a:xfrm>
            <a:off x="1206500" y="5907340"/>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5500">
                <a:solidFill>
                  <a:srgbClr val="000000"/>
                </a:solidFill>
              </a:defRPr>
            </a:lvl1pPr>
          </a:lstStyle>
          <a:p>
            <a:pPr/>
            <a:r>
              <a:t>Interquartile range</a:t>
            </a:r>
          </a:p>
        </p:txBody>
      </p:sp>
      <p:sp>
        <p:nvSpPr>
          <p:cNvPr id="188" name="The interquartile range (IQR) is the difference between the 25th quantile and the 75th quantile. Probably you already know what a quantile…"/>
          <p:cNvSpPr txBox="1"/>
          <p:nvPr/>
        </p:nvSpPr>
        <p:spPr>
          <a:xfrm>
            <a:off x="1206500" y="7306150"/>
            <a:ext cx="21971000" cy="3587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defRPr sz="3200">
                <a:solidFill>
                  <a:srgbClr val="333333"/>
                </a:solidFill>
              </a:defRPr>
            </a:pPr>
            <a:r>
              <a:t>The </a:t>
            </a:r>
            <a:r>
              <a:rPr b="1" i="1"/>
              <a:t>interquartile range</a:t>
            </a:r>
            <a:r>
              <a:t> (IQR) is the difference between the 25th quantile and the 75th quantile. Probably you already know what a </a:t>
            </a:r>
            <a:r>
              <a:rPr b="1" i="1"/>
              <a:t>quantile</a:t>
            </a:r>
            <a:r>
              <a:t> </a:t>
            </a:r>
          </a:p>
          <a:p>
            <a:pPr algn="l" defTabSz="457200">
              <a:defRPr sz="3200">
                <a:solidFill>
                  <a:srgbClr val="333333"/>
                </a:solidFill>
              </a:defRPr>
            </a:pPr>
          </a:p>
          <a:p>
            <a:pPr algn="l" defTabSz="457200">
              <a:defRPr sz="3200">
                <a:solidFill>
                  <a:srgbClr val="333333"/>
                </a:solidFill>
              </a:defRPr>
            </a:pPr>
            <a:r>
              <a:t>It is like the range, but instead of calculating the difference between the biggest and smallest value it focuses on 25th and 7th quantiles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Mean absolute deviation"/>
          <p:cNvSpPr txBox="1"/>
          <p:nvPr>
            <p:ph type="title"/>
          </p:nvPr>
        </p:nvSpPr>
        <p:spPr>
          <a:prstGeom prst="rect">
            <a:avLst/>
          </a:prstGeom>
        </p:spPr>
        <p:txBody>
          <a:bodyPr/>
          <a:lstStyle/>
          <a:p>
            <a:pPr/>
            <a:r>
              <a:t>Mean absolute deviation</a:t>
            </a:r>
          </a:p>
        </p:txBody>
      </p:sp>
      <p:sp>
        <p:nvSpPr>
          <p:cNvPr id="191" name="A different approach is to select a meaningful reference point (usually the mean or the median) and then report the “typical” deviations from that reference point"/>
          <p:cNvSpPr txBox="1"/>
          <p:nvPr>
            <p:ph type="body" sz="quarter" idx="1"/>
          </p:nvPr>
        </p:nvSpPr>
        <p:spPr>
          <a:xfrm>
            <a:off x="1206500" y="2583637"/>
            <a:ext cx="21971000" cy="1335669"/>
          </a:xfrm>
          <a:prstGeom prst="rect">
            <a:avLst/>
          </a:prstGeom>
        </p:spPr>
        <p:txBody>
          <a:bodyPr/>
          <a:lstStyle>
            <a:lvl1pPr marL="0" indent="0" defTabSz="457200">
              <a:lnSpc>
                <a:spcPct val="100000"/>
              </a:lnSpc>
              <a:spcBef>
                <a:spcPts val="0"/>
              </a:spcBef>
              <a:buSzTx/>
              <a:buNone/>
              <a:defRPr sz="3200">
                <a:solidFill>
                  <a:srgbClr val="333333"/>
                </a:solidFill>
              </a:defRPr>
            </a:lvl1pPr>
          </a:lstStyle>
          <a:p>
            <a:pPr/>
            <a:r>
              <a:t>A different approach is to select a meaningful reference point (usually the mean or the median) and then report the “typical” deviations from that reference point</a:t>
            </a:r>
          </a:p>
        </p:txBody>
      </p:sp>
      <p:graphicFrame>
        <p:nvGraphicFramePr>
          <p:cNvPr id="192" name="Table"/>
          <p:cNvGraphicFramePr/>
          <p:nvPr/>
        </p:nvGraphicFramePr>
        <p:xfrm>
          <a:off x="1317923" y="4123630"/>
          <a:ext cx="15225180" cy="826871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240534"/>
                <a:gridCol w="3508226"/>
                <a:gridCol w="5463719"/>
              </a:tblGrid>
              <a:tr h="1376001">
                <a:tc>
                  <a:txBody>
                    <a:bodyPr/>
                    <a:lstStyle/>
                    <a:p>
                      <a:pPr algn="l" defTabSz="457200"/>
                      <a:r>
                        <a:rPr b="1" sz="2700">
                          <a:solidFill>
                            <a:srgbClr val="333333"/>
                          </a:solidFill>
                        </a:rPr>
                        <a:t>the observation</a:t>
                      </a:r>
                    </a:p>
                  </a:txBody>
                  <a:tcPr marL="165100" marR="165100" marT="76200" marB="76200" anchor="ctr" anchorCtr="0" horzOverflow="overflow">
                    <a:solidFill>
                      <a:srgbClr val="FFFFFF"/>
                    </a:solidFill>
                  </a:tcPr>
                </a:tc>
                <a:tc>
                  <a:txBody>
                    <a:bodyPr/>
                    <a:lstStyle/>
                    <a:p>
                      <a:pPr algn="l" defTabSz="457200"/>
                      <a:r>
                        <a:rPr b="1" sz="2700">
                          <a:solidFill>
                            <a:srgbClr val="333333"/>
                          </a:solidFill>
                        </a:rPr>
                        <a:t>its symbol</a:t>
                      </a:r>
                    </a:p>
                  </a:txBody>
                  <a:tcPr marL="165100" marR="165100" marT="76200" marB="76200" anchor="ctr" anchorCtr="0" horzOverflow="overflow">
                    <a:solidFill>
                      <a:srgbClr val="FFFFFF"/>
                    </a:solidFill>
                  </a:tcPr>
                </a:tc>
                <a:tc>
                  <a:txBody>
                    <a:bodyPr/>
                    <a:lstStyle/>
                    <a:p>
                      <a:pPr algn="l" defTabSz="457200"/>
                      <a:r>
                        <a:rPr b="1" sz="2700">
                          <a:solidFill>
                            <a:srgbClr val="333333"/>
                          </a:solidFill>
                        </a:rPr>
                        <a:t>the observed value</a:t>
                      </a:r>
                    </a:p>
                  </a:txBody>
                  <a:tcPr marL="165100" marR="165100" marT="76200" marB="76200" anchor="ctr" anchorCtr="0" horzOverflow="overflow">
                    <a:solidFill>
                      <a:srgbClr val="FFFFFF"/>
                    </a:solidFill>
                  </a:tcPr>
                </a:tc>
              </a:tr>
              <a:tr h="1376001">
                <a:tc>
                  <a:txBody>
                    <a:bodyPr/>
                    <a:lstStyle/>
                    <a:p>
                      <a:pPr algn="l" defTabSz="457200"/>
                      <a:r>
                        <a:rPr sz="2700">
                          <a:solidFill>
                            <a:srgbClr val="333333"/>
                          </a:solidFill>
                        </a:rPr>
                        <a:t>winning margin, game 1</a:t>
                      </a:r>
                    </a:p>
                  </a:txBody>
                  <a:tcPr marL="165100" marR="165100" marT="76200" marB="76200" anchor="ctr" anchorCtr="0" horzOverflow="overflow">
                    <a:solidFill>
                      <a:srgbClr val="FFFFFF"/>
                    </a:solidFill>
                  </a:tcPr>
                </a:tc>
                <a:tc>
                  <a:txBody>
                    <a:bodyPr/>
                    <a:lstStyle/>
                    <a:p>
                      <a:pPr algn="l" defTabSz="457200">
                        <a:defRPr i="1" sz="2700">
                          <a:solidFill>
                            <a:srgbClr val="333333"/>
                          </a:solidFill>
                          <a:latin typeface="Helvetica"/>
                          <a:ea typeface="Helvetica"/>
                          <a:cs typeface="Helvetica"/>
                          <a:sym typeface="Helvetica"/>
                        </a:defRPr>
                      </a:pPr>
                      <a:r>
                        <a:t>X</a:t>
                      </a:r>
                      <a:r>
                        <a:rPr baseline="-5999"/>
                        <a:t>1</a:t>
                      </a:r>
                    </a:p>
                  </a:txBody>
                  <a:tcPr marL="165100" marR="165100" marT="76200" marB="76200" anchor="ctr" anchorCtr="0" horzOverflow="overflow">
                    <a:solidFill>
                      <a:srgbClr val="FFFFFF"/>
                    </a:solidFill>
                  </a:tcPr>
                </a:tc>
                <a:tc>
                  <a:txBody>
                    <a:bodyPr/>
                    <a:lstStyle/>
                    <a:p>
                      <a:pPr algn="l" defTabSz="457200"/>
                      <a:r>
                        <a:rPr sz="2700">
                          <a:solidFill>
                            <a:srgbClr val="333333"/>
                          </a:solidFill>
                        </a:rPr>
                        <a:t>56 points</a:t>
                      </a:r>
                    </a:p>
                  </a:txBody>
                  <a:tcPr marL="165100" marR="165100" marT="76200" marB="76200" anchor="ctr" anchorCtr="0" horzOverflow="overflow">
                    <a:solidFill>
                      <a:srgbClr val="FFFFFF"/>
                    </a:solidFill>
                  </a:tcPr>
                </a:tc>
              </a:tr>
              <a:tr h="1376001">
                <a:tc>
                  <a:txBody>
                    <a:bodyPr/>
                    <a:lstStyle/>
                    <a:p>
                      <a:pPr algn="l" defTabSz="457200"/>
                      <a:r>
                        <a:rPr sz="2700">
                          <a:solidFill>
                            <a:srgbClr val="333333"/>
                          </a:solidFill>
                        </a:rPr>
                        <a:t>winning margin, game 2</a:t>
                      </a:r>
                    </a:p>
                  </a:txBody>
                  <a:tcPr marL="165100" marR="165100" marT="76200" marB="76200" anchor="ctr" anchorCtr="0" horzOverflow="overflow">
                    <a:solidFill>
                      <a:srgbClr val="F8F8F8"/>
                    </a:solidFill>
                  </a:tcPr>
                </a:tc>
                <a:tc>
                  <a:txBody>
                    <a:bodyPr/>
                    <a:lstStyle/>
                    <a:p>
                      <a:pPr algn="l" defTabSz="457200">
                        <a:defRPr i="1" sz="2700">
                          <a:solidFill>
                            <a:srgbClr val="333333"/>
                          </a:solidFill>
                          <a:latin typeface="Helvetica"/>
                          <a:ea typeface="Helvetica"/>
                          <a:cs typeface="Helvetica"/>
                          <a:sym typeface="Helvetica"/>
                        </a:defRPr>
                      </a:pPr>
                      <a:r>
                        <a:t>X</a:t>
                      </a:r>
                      <a:r>
                        <a:rPr baseline="-5999"/>
                        <a:t>2</a:t>
                      </a:r>
                    </a:p>
                  </a:txBody>
                  <a:tcPr marL="165100" marR="165100" marT="76200" marB="76200" anchor="ctr" anchorCtr="0" horzOverflow="overflow">
                    <a:solidFill>
                      <a:srgbClr val="F8F8F8"/>
                    </a:solidFill>
                  </a:tcPr>
                </a:tc>
                <a:tc>
                  <a:txBody>
                    <a:bodyPr/>
                    <a:lstStyle/>
                    <a:p>
                      <a:pPr algn="l" defTabSz="457200"/>
                      <a:r>
                        <a:rPr sz="2700">
                          <a:solidFill>
                            <a:srgbClr val="333333"/>
                          </a:solidFill>
                        </a:rPr>
                        <a:t>31 points</a:t>
                      </a:r>
                    </a:p>
                  </a:txBody>
                  <a:tcPr marL="165100" marR="165100" marT="76200" marB="76200" anchor="ctr" anchorCtr="0" horzOverflow="overflow">
                    <a:solidFill>
                      <a:srgbClr val="F8F8F8"/>
                    </a:solidFill>
                  </a:tcPr>
                </a:tc>
              </a:tr>
              <a:tr h="1376001">
                <a:tc>
                  <a:txBody>
                    <a:bodyPr/>
                    <a:lstStyle/>
                    <a:p>
                      <a:pPr algn="l" defTabSz="457200"/>
                      <a:r>
                        <a:rPr sz="2700">
                          <a:solidFill>
                            <a:srgbClr val="333333"/>
                          </a:solidFill>
                        </a:rPr>
                        <a:t>winning margin, game 3</a:t>
                      </a:r>
                    </a:p>
                  </a:txBody>
                  <a:tcPr marL="165100" marR="165100" marT="76200" marB="76200" anchor="ctr" anchorCtr="0" horzOverflow="overflow">
                    <a:solidFill>
                      <a:srgbClr val="FFFFFF"/>
                    </a:solidFill>
                  </a:tcPr>
                </a:tc>
                <a:tc>
                  <a:txBody>
                    <a:bodyPr/>
                    <a:lstStyle/>
                    <a:p>
                      <a:pPr algn="l" defTabSz="457200">
                        <a:defRPr i="1" sz="2700">
                          <a:solidFill>
                            <a:srgbClr val="333333"/>
                          </a:solidFill>
                          <a:latin typeface="Helvetica"/>
                          <a:ea typeface="Helvetica"/>
                          <a:cs typeface="Helvetica"/>
                          <a:sym typeface="Helvetica"/>
                        </a:defRPr>
                      </a:pPr>
                      <a:r>
                        <a:t>X</a:t>
                      </a:r>
                      <a:r>
                        <a:rPr baseline="-5999"/>
                        <a:t>3</a:t>
                      </a:r>
                    </a:p>
                  </a:txBody>
                  <a:tcPr marL="165100" marR="165100" marT="76200" marB="76200" anchor="ctr" anchorCtr="0" horzOverflow="overflow">
                    <a:solidFill>
                      <a:srgbClr val="FFFFFF"/>
                    </a:solidFill>
                  </a:tcPr>
                </a:tc>
                <a:tc>
                  <a:txBody>
                    <a:bodyPr/>
                    <a:lstStyle/>
                    <a:p>
                      <a:pPr algn="l" defTabSz="457200"/>
                      <a:r>
                        <a:rPr sz="2700">
                          <a:solidFill>
                            <a:srgbClr val="333333"/>
                          </a:solidFill>
                        </a:rPr>
                        <a:t>56 points</a:t>
                      </a:r>
                    </a:p>
                  </a:txBody>
                  <a:tcPr marL="165100" marR="165100" marT="76200" marB="76200" anchor="ctr" anchorCtr="0" horzOverflow="overflow">
                    <a:solidFill>
                      <a:srgbClr val="FFFFFF"/>
                    </a:solidFill>
                  </a:tcPr>
                </a:tc>
              </a:tr>
              <a:tr h="1376001">
                <a:tc>
                  <a:txBody>
                    <a:bodyPr/>
                    <a:lstStyle/>
                    <a:p>
                      <a:pPr algn="l" defTabSz="457200"/>
                      <a:r>
                        <a:rPr sz="2700">
                          <a:solidFill>
                            <a:srgbClr val="333333"/>
                          </a:solidFill>
                        </a:rPr>
                        <a:t>winning margin, game 4</a:t>
                      </a:r>
                    </a:p>
                  </a:txBody>
                  <a:tcPr marL="165100" marR="165100" marT="76200" marB="76200" anchor="ctr" anchorCtr="0" horzOverflow="overflow">
                    <a:solidFill>
                      <a:srgbClr val="F8F8F8"/>
                    </a:solidFill>
                  </a:tcPr>
                </a:tc>
                <a:tc>
                  <a:txBody>
                    <a:bodyPr/>
                    <a:lstStyle/>
                    <a:p>
                      <a:pPr algn="l" defTabSz="457200">
                        <a:defRPr i="1" sz="2700">
                          <a:solidFill>
                            <a:srgbClr val="333333"/>
                          </a:solidFill>
                          <a:latin typeface="Helvetica"/>
                          <a:ea typeface="Helvetica"/>
                          <a:cs typeface="Helvetica"/>
                          <a:sym typeface="Helvetica"/>
                        </a:defRPr>
                      </a:pPr>
                      <a:r>
                        <a:t>X</a:t>
                      </a:r>
                      <a:r>
                        <a:rPr baseline="-5999"/>
                        <a:t>4</a:t>
                      </a:r>
                    </a:p>
                  </a:txBody>
                  <a:tcPr marL="165100" marR="165100" marT="76200" marB="76200" anchor="ctr" anchorCtr="0" horzOverflow="overflow">
                    <a:solidFill>
                      <a:srgbClr val="F8F8F8"/>
                    </a:solidFill>
                  </a:tcPr>
                </a:tc>
                <a:tc>
                  <a:txBody>
                    <a:bodyPr/>
                    <a:lstStyle/>
                    <a:p>
                      <a:pPr algn="l" defTabSz="457200"/>
                      <a:r>
                        <a:rPr sz="2700">
                          <a:solidFill>
                            <a:srgbClr val="333333"/>
                          </a:solidFill>
                        </a:rPr>
                        <a:t>8 points</a:t>
                      </a:r>
                    </a:p>
                  </a:txBody>
                  <a:tcPr marL="165100" marR="165100" marT="76200" marB="76200" anchor="ctr" anchorCtr="0" horzOverflow="overflow">
                    <a:solidFill>
                      <a:srgbClr val="F8F8F8"/>
                    </a:solidFill>
                  </a:tcPr>
                </a:tc>
              </a:tr>
              <a:tr h="1376001">
                <a:tc>
                  <a:txBody>
                    <a:bodyPr/>
                    <a:lstStyle/>
                    <a:p>
                      <a:pPr algn="l" defTabSz="457200"/>
                      <a:r>
                        <a:rPr sz="2700">
                          <a:solidFill>
                            <a:srgbClr val="333333"/>
                          </a:solidFill>
                        </a:rPr>
                        <a:t>winning margin, game 5</a:t>
                      </a:r>
                    </a:p>
                  </a:txBody>
                  <a:tcPr marL="165100" marR="165100" marT="76200" marB="76200" anchor="ctr" anchorCtr="0" horzOverflow="overflow">
                    <a:solidFill>
                      <a:srgbClr val="FFFFFF"/>
                    </a:solidFill>
                  </a:tcPr>
                </a:tc>
                <a:tc>
                  <a:txBody>
                    <a:bodyPr/>
                    <a:lstStyle/>
                    <a:p>
                      <a:pPr algn="l" defTabSz="457200">
                        <a:defRPr i="1" sz="2700">
                          <a:solidFill>
                            <a:srgbClr val="333333"/>
                          </a:solidFill>
                          <a:latin typeface="Helvetica"/>
                          <a:ea typeface="Helvetica"/>
                          <a:cs typeface="Helvetica"/>
                          <a:sym typeface="Helvetica"/>
                        </a:defRPr>
                      </a:pPr>
                      <a:r>
                        <a:t>X</a:t>
                      </a:r>
                      <a:r>
                        <a:rPr baseline="-5999"/>
                        <a:t>5</a:t>
                      </a:r>
                    </a:p>
                  </a:txBody>
                  <a:tcPr marL="165100" marR="165100" marT="76200" marB="76200" anchor="ctr" anchorCtr="0" horzOverflow="overflow">
                    <a:solidFill>
                      <a:srgbClr val="FFFFFF"/>
                    </a:solidFill>
                  </a:tcPr>
                </a:tc>
                <a:tc>
                  <a:txBody>
                    <a:bodyPr/>
                    <a:lstStyle/>
                    <a:p>
                      <a:pPr algn="l" defTabSz="457200"/>
                      <a:r>
                        <a:rPr sz="2700">
                          <a:solidFill>
                            <a:srgbClr val="333333"/>
                          </a:solidFill>
                        </a:rPr>
                        <a:t>32 points</a:t>
                      </a:r>
                    </a:p>
                  </a:txBody>
                  <a:tcPr marL="165100" marR="165100" marT="76200" marB="76200" anchor="ctr" anchorCtr="0" horzOverflow="overflow">
                    <a:solidFill>
                      <a:srgbClr val="FFFFFF"/>
                    </a:solidFill>
                  </a:tcPr>
                </a:tc>
              </a:tr>
            </a:tbl>
          </a:graphicData>
        </a:graphic>
      </p:graphicFrame>
      <p:pic>
        <p:nvPicPr>
          <p:cNvPr id="193" name="Image" descr="Image"/>
          <p:cNvPicPr>
            <a:picLocks noChangeAspect="1"/>
          </p:cNvPicPr>
          <p:nvPr/>
        </p:nvPicPr>
        <p:blipFill>
          <a:blip r:embed="rId2">
            <a:extLst/>
          </a:blip>
          <a:stretch>
            <a:fillRect/>
          </a:stretch>
        </p:blipFill>
        <p:spPr>
          <a:xfrm>
            <a:off x="17158005" y="4450070"/>
            <a:ext cx="6407767" cy="1234358"/>
          </a:xfrm>
          <a:prstGeom prst="rect">
            <a:avLst/>
          </a:prstGeom>
          <a:ln w="12700">
            <a:miter lim="400000"/>
          </a:ln>
        </p:spPr>
      </p:pic>
      <p:pic>
        <p:nvPicPr>
          <p:cNvPr id="194" name="Image" descr="Image"/>
          <p:cNvPicPr>
            <a:picLocks noChangeAspect="1"/>
          </p:cNvPicPr>
          <p:nvPr/>
        </p:nvPicPr>
        <p:blipFill>
          <a:blip r:embed="rId3">
            <a:extLst/>
          </a:blip>
          <a:stretch>
            <a:fillRect/>
          </a:stretch>
        </p:blipFill>
        <p:spPr>
          <a:xfrm>
            <a:off x="17054397" y="6869358"/>
            <a:ext cx="6614980" cy="127427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